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9" r:id="rId2"/>
    <p:sldId id="290" r:id="rId3"/>
    <p:sldId id="291" r:id="rId4"/>
    <p:sldId id="292" r:id="rId5"/>
    <p:sldId id="29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26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9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29AA9-1F81-4D3E-9BA9-3AF3F435463A}" type="datetimeFigureOut">
              <a:rPr lang="ru-RU" smtClean="0"/>
              <a:pPr/>
              <a:t>25.06.2019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856B143-0AA9-44A8-96E0-90D1A24E7E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6959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29AA9-1F81-4D3E-9BA9-3AF3F435463A}" type="datetimeFigureOut">
              <a:rPr lang="ru-RU" smtClean="0"/>
              <a:pPr/>
              <a:t>25.06.2019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856B143-0AA9-44A8-96E0-90D1A24E7E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9388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29AA9-1F81-4D3E-9BA9-3AF3F435463A}" type="datetimeFigureOut">
              <a:rPr lang="ru-RU" smtClean="0"/>
              <a:pPr/>
              <a:t>25.06.2019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856B143-0AA9-44A8-96E0-90D1A24E7E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92886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29AA9-1F81-4D3E-9BA9-3AF3F435463A}" type="datetimeFigureOut">
              <a:rPr lang="ru-RU" smtClean="0"/>
              <a:pPr/>
              <a:t>25.06.2019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856B143-0AA9-44A8-96E0-90D1A24E7E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8460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29AA9-1F81-4D3E-9BA9-3AF3F435463A}" type="datetimeFigureOut">
              <a:rPr lang="ru-RU" smtClean="0"/>
              <a:pPr/>
              <a:t>25.06.2019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856B143-0AA9-44A8-96E0-90D1A24E7E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622403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29AA9-1F81-4D3E-9BA9-3AF3F435463A}" type="datetimeFigureOut">
              <a:rPr lang="ru-RU" smtClean="0"/>
              <a:pPr/>
              <a:t>25.06.2019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856B143-0AA9-44A8-96E0-90D1A24E7E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1938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29AA9-1F81-4D3E-9BA9-3AF3F435463A}" type="datetimeFigureOut">
              <a:rPr lang="ru-RU" smtClean="0"/>
              <a:pPr/>
              <a:t>25.06.2019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6B143-0AA9-44A8-96E0-90D1A24E7E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5542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29AA9-1F81-4D3E-9BA9-3AF3F435463A}" type="datetimeFigureOut">
              <a:rPr lang="ru-RU" smtClean="0"/>
              <a:pPr/>
              <a:t>25.06.2019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6B143-0AA9-44A8-96E0-90D1A24E7E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7964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29AA9-1F81-4D3E-9BA9-3AF3F435463A}" type="datetimeFigureOut">
              <a:rPr lang="ru-RU" smtClean="0"/>
              <a:pPr/>
              <a:t>25.06.2019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6B143-0AA9-44A8-96E0-90D1A24E7E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7475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29AA9-1F81-4D3E-9BA9-3AF3F435463A}" type="datetimeFigureOut">
              <a:rPr lang="ru-RU" smtClean="0"/>
              <a:pPr/>
              <a:t>25.06.2019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856B143-0AA9-44A8-96E0-90D1A24E7E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6142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29AA9-1F81-4D3E-9BA9-3AF3F435463A}" type="datetimeFigureOut">
              <a:rPr lang="ru-RU" smtClean="0"/>
              <a:pPr/>
              <a:t>25.06.2019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856B143-0AA9-44A8-96E0-90D1A24E7E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526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29AA9-1F81-4D3E-9BA9-3AF3F435463A}" type="datetimeFigureOut">
              <a:rPr lang="ru-RU" smtClean="0"/>
              <a:pPr/>
              <a:t>25.06.2019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856B143-0AA9-44A8-96E0-90D1A24E7E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3836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29AA9-1F81-4D3E-9BA9-3AF3F435463A}" type="datetimeFigureOut">
              <a:rPr lang="ru-RU" smtClean="0"/>
              <a:pPr/>
              <a:t>25.06.2019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6B143-0AA9-44A8-96E0-90D1A24E7E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8064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29AA9-1F81-4D3E-9BA9-3AF3F435463A}" type="datetimeFigureOut">
              <a:rPr lang="ru-RU" smtClean="0"/>
              <a:pPr/>
              <a:t>25.06.2019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6B143-0AA9-44A8-96E0-90D1A24E7E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458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29AA9-1F81-4D3E-9BA9-3AF3F435463A}" type="datetimeFigureOut">
              <a:rPr lang="ru-RU" smtClean="0"/>
              <a:pPr/>
              <a:t>25.06.2019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6B143-0AA9-44A8-96E0-90D1A24E7E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265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29AA9-1F81-4D3E-9BA9-3AF3F435463A}" type="datetimeFigureOut">
              <a:rPr lang="ru-RU" smtClean="0"/>
              <a:pPr/>
              <a:t>25.06.2019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856B143-0AA9-44A8-96E0-90D1A24E7E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6695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29AA9-1F81-4D3E-9BA9-3AF3F435463A}" type="datetimeFigureOut">
              <a:rPr lang="ru-RU" smtClean="0"/>
              <a:pPr/>
              <a:t>25.06.2019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856B143-0AA9-44A8-96E0-90D1A24E7E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764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984" y="804333"/>
            <a:ext cx="5536733" cy="539482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2339" y="548640"/>
            <a:ext cx="11456484" cy="6131560"/>
          </a:xfrm>
        </p:spPr>
        <p:txBody>
          <a:bodyPr>
            <a:normAutofit fontScale="70000" lnSpcReduction="20000"/>
          </a:bodyPr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marL="0" indent="0" algn="ctr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       </a:t>
            </a:r>
            <a:r>
              <a:rPr lang="ru-RU" sz="5400" b="1" i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ТРУДОВОЕ </a:t>
            </a:r>
          </a:p>
          <a:p>
            <a:pPr marL="0" indent="0" algn="ctr">
              <a:buNone/>
            </a:pPr>
            <a:r>
              <a:rPr lang="ru-RU" sz="5400" b="1" i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          </a:t>
            </a:r>
          </a:p>
          <a:p>
            <a:pPr marL="0" indent="0" algn="ctr">
              <a:buNone/>
            </a:pPr>
            <a:r>
              <a:rPr lang="ru-RU" sz="5400" b="1" i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400" b="1" i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            ЗАКОНОДАТЕЛЬСТВО</a:t>
            </a:r>
          </a:p>
          <a:p>
            <a:pPr marL="0" indent="0" algn="ctr">
              <a:buNone/>
            </a:pPr>
            <a:r>
              <a:rPr lang="ru-RU" sz="5400" b="1" i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pPr algn="ctr"/>
            <a:r>
              <a:rPr lang="ru-RU" sz="5400" b="1" i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      2019 год.</a:t>
            </a:r>
          </a:p>
          <a:p>
            <a:pPr algn="ctr"/>
            <a:endParaRPr lang="ru-RU" sz="5400" b="1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2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Автор:</a:t>
            </a:r>
          </a:p>
          <a:p>
            <a:pPr algn="ctr"/>
            <a:r>
              <a:rPr lang="ru-RU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             </a:t>
            </a:r>
            <a:r>
              <a:rPr lang="ru-RU" sz="22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специалист – эксперт,                   </a:t>
            </a:r>
          </a:p>
          <a:p>
            <a:pPr algn="ctr"/>
            <a:r>
              <a:rPr lang="ru-RU" sz="22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             сертифицированный бизнес-тренер </a:t>
            </a:r>
          </a:p>
          <a:p>
            <a:pPr algn="ctr"/>
            <a:r>
              <a:rPr lang="ru-RU" sz="22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          по трудовому законодательству – </a:t>
            </a:r>
          </a:p>
          <a:p>
            <a:pPr algn="ctr"/>
            <a:r>
              <a:rPr lang="ru-RU" sz="22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           Голубицкая Ирина Владимировна</a:t>
            </a:r>
          </a:p>
          <a:p>
            <a:pPr algn="ctr"/>
            <a:endParaRPr lang="ru-RU" sz="5400" b="1" dirty="0" smtClean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4000" dirty="0">
              <a:solidFill>
                <a:srgbClr val="92D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6494233"/>
              </p:ext>
            </p:extLst>
          </p:nvPr>
        </p:nvGraphicFramePr>
        <p:xfrm>
          <a:off x="427838" y="58723"/>
          <a:ext cx="11526038" cy="676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3019">
                  <a:extLst>
                    <a:ext uri="{9D8B030D-6E8A-4147-A177-3AD203B41FA5}">
                      <a16:colId xmlns:a16="http://schemas.microsoft.com/office/drawing/2014/main" val="520168219"/>
                    </a:ext>
                  </a:extLst>
                </a:gridCol>
                <a:gridCol w="5763019">
                  <a:extLst>
                    <a:ext uri="{9D8B030D-6E8A-4147-A177-3AD203B41FA5}">
                      <a16:colId xmlns:a16="http://schemas.microsoft.com/office/drawing/2014/main" val="2476946636"/>
                    </a:ext>
                  </a:extLst>
                </a:gridCol>
              </a:tblGrid>
              <a:tr h="350070">
                <a:tc>
                  <a:txBody>
                    <a:bodyPr/>
                    <a:lstStyle/>
                    <a:p>
                      <a:r>
                        <a:rPr lang="ru-RU" dirty="0" smtClean="0"/>
                        <a:t>Как было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Как стало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7144139"/>
                  </a:ext>
                </a:extLst>
              </a:tr>
              <a:tr h="350070"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МРОТ</a:t>
                      </a:r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7433088"/>
                  </a:ext>
                </a:extLst>
              </a:tr>
              <a:tr h="3500703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МРОТ был равен 11 163 руб.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 1 января 2019 года МРОТ равен величине прожиточного уровня за II квартал предыдущего года. </a:t>
                      </a:r>
                    </a:p>
                    <a:p>
                      <a:r>
                        <a:rPr lang="ru-RU" sz="18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Этот показатель утвердили в сумме 11 280 руб. </a:t>
                      </a:r>
                    </a:p>
                    <a:p>
                      <a:r>
                        <a:rPr lang="ru-RU" sz="18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Итого – МРОТ вырос на 117 рублей. </a:t>
                      </a:r>
                    </a:p>
                    <a:p>
                      <a:r>
                        <a:rPr lang="ru-RU" sz="18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Основание: Федеральный закон от 25.12.2018 № 481-ФЗ.</a:t>
                      </a:r>
                    </a:p>
                    <a:p>
                      <a:endParaRPr lang="ru-RU" sz="1800" b="1" i="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Важно отметить, что в 2019 году нужно будет произвести индексацию заработной платы работников бюджетной сферы. </a:t>
                      </a:r>
                    </a:p>
                    <a:p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988218"/>
                  </a:ext>
                </a:extLst>
              </a:tr>
              <a:tr h="350070">
                <a:tc gridSpan="2">
                  <a:txBody>
                    <a:bodyPr/>
                    <a:lstStyle/>
                    <a:p>
                      <a:r>
                        <a:rPr lang="ru-RU" b="1" dirty="0" smtClean="0"/>
                        <a:t>                                 Добавлен дополнительный выходной для диспансеризации</a:t>
                      </a:r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0580716"/>
                  </a:ext>
                </a:extLst>
              </a:tr>
              <a:tr h="1925386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Оплачиваемый день на медосмотр выделяли только тем, кто по закону обязан его проходить (ст. 185 ТК).</a:t>
                      </a:r>
                    </a:p>
                    <a:p>
                      <a:r>
                        <a:rPr lang="ru-RU" sz="18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Например, это работники в возрасте до 18 лет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Работодатель обязан предоставлять всем работникам раз в три года дополнительный выходной день для диспансеризации. </a:t>
                      </a:r>
                      <a:r>
                        <a:rPr lang="ru-RU" sz="1800" b="1" i="1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Предпенсионерам</a:t>
                      </a:r>
                      <a:r>
                        <a:rPr lang="ru-RU" sz="1800" b="1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 работающим пенсионерам </a:t>
                      </a:r>
                      <a:r>
                        <a:rPr lang="ru-RU" sz="18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 диспансеризацию надо выделять два рабочих дня ежегодно (Федеральный закон от 03.10.2018 № 353-ФЗ)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61670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46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5216865"/>
              </p:ext>
            </p:extLst>
          </p:nvPr>
        </p:nvGraphicFramePr>
        <p:xfrm>
          <a:off x="427839" y="1"/>
          <a:ext cx="11576836" cy="682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88418">
                  <a:extLst>
                    <a:ext uri="{9D8B030D-6E8A-4147-A177-3AD203B41FA5}">
                      <a16:colId xmlns:a16="http://schemas.microsoft.com/office/drawing/2014/main" val="3021525030"/>
                    </a:ext>
                  </a:extLst>
                </a:gridCol>
                <a:gridCol w="5788418">
                  <a:extLst>
                    <a:ext uri="{9D8B030D-6E8A-4147-A177-3AD203B41FA5}">
                      <a16:colId xmlns:a16="http://schemas.microsoft.com/office/drawing/2014/main" val="2880362110"/>
                    </a:ext>
                  </a:extLst>
                </a:gridCol>
              </a:tblGrid>
              <a:tr h="636252"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             Отпуска: ввели новые отпуска вне графика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9315406"/>
                  </a:ext>
                </a:extLst>
              </a:tr>
              <a:tr h="4696150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 22 октября 2018 года обязательные отпуска многодетным в удобное время не предоставлялись.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Работодатели обязаны предоставлять ежегодный оплачиваемый отпуск в удобное время: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сотрудникам с тремя детьми и более в возрасте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6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 12 лет (Федеральный закон от 11.10.2018 № 360-ФЗ). </a:t>
                      </a:r>
                      <a:r>
                        <a:rPr lang="ru-RU" sz="1600" b="1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Такое требование действует с 22 октября 2018 года. В 2019 году его также обязательно соблюдать.</a:t>
                      </a:r>
                      <a:endParaRPr lang="en-US" sz="1600" b="1" i="1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600" b="1" i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16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работники, усыновившие ребенка в возрасте до трех месяцев (ст. 122 ТК)</a:t>
                      </a:r>
                      <a:endParaRPr lang="en-US" sz="1600" b="1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работник, жена которого в отпуске</a:t>
                      </a:r>
                      <a:endParaRPr lang="en-US" sz="1600" b="1" i="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6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 беременности и родам (ч. 4 ст. 123 ТК)</a:t>
                      </a:r>
                      <a:endParaRPr lang="en-US" sz="1600" b="1" i="0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b="1" dirty="0" smtClean="0"/>
                        <a:t>сотрудница перед отпуском по беременности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600" b="1" dirty="0" smtClean="0"/>
                        <a:t>и родам или сразу после него (ст. 122 и 260 ТК)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р</a:t>
                      </a:r>
                      <a:r>
                        <a:rPr lang="ru-RU" sz="16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аботники в возрасте до 18 лет (статьи 122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6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 267 ТК)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работники </a:t>
                      </a:r>
                      <a:r>
                        <a:rPr lang="ru-RU" sz="1600" b="1" dirty="0" smtClean="0"/>
                        <a:t>Крайнего Севера</a:t>
                      </a:r>
                      <a:r>
                        <a:rPr lang="ru-RU" sz="16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и приравненных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6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территорий, если сопровождают ребенка, который поступает в образовательное учреждение в другой местности (ст. 322 ТК)</a:t>
                      </a:r>
                      <a:endParaRPr lang="ru-RU" sz="16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endParaRPr lang="ru-RU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6640294"/>
                  </a:ext>
                </a:extLst>
              </a:tr>
              <a:tr h="636252"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                  Мигранты: обязали следить за работниками</a:t>
                      </a:r>
                    </a:p>
                    <a:p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endParaRPr lang="ru-RU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4976871"/>
                  </a:ext>
                </a:extLst>
              </a:tr>
              <a:tr h="818039">
                <a:tc>
                  <a:txBody>
                    <a:bodyPr/>
                    <a:lstStyle/>
                    <a:p>
                      <a:r>
                        <a:rPr lang="ru-RU" sz="16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 16 января 2019 года могли оштрафовать только физлиц, которые пригласили иностранцев по частным делам и предоставили</a:t>
                      </a:r>
                      <a:r>
                        <a:rPr lang="ru-RU" sz="1600" b="1" i="0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им жилье.</a:t>
                      </a:r>
                      <a:endParaRPr lang="ru-RU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 16 января 2019 года работодатели, которые приглашают иностранных сотрудников, должны следить за тем, чтобы:</a:t>
                      </a:r>
                      <a:endParaRPr lang="ru-RU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1512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738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8572847"/>
              </p:ext>
            </p:extLst>
          </p:nvPr>
        </p:nvGraphicFramePr>
        <p:xfrm>
          <a:off x="452438" y="209550"/>
          <a:ext cx="11552238" cy="612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6119">
                  <a:extLst>
                    <a:ext uri="{9D8B030D-6E8A-4147-A177-3AD203B41FA5}">
                      <a16:colId xmlns:a16="http://schemas.microsoft.com/office/drawing/2014/main" val="1675445919"/>
                    </a:ext>
                  </a:extLst>
                </a:gridCol>
                <a:gridCol w="5776119">
                  <a:extLst>
                    <a:ext uri="{9D8B030D-6E8A-4147-A177-3AD203B41FA5}">
                      <a16:colId xmlns:a16="http://schemas.microsoft.com/office/drawing/2014/main" val="25944446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Штраф от 2000 до 4000 руб.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-род занятий иностранного сотрудника соответствовал цели въезда;</a:t>
                      </a:r>
                    </a:p>
                    <a:p>
                      <a:r>
                        <a:rPr lang="ru-RU" sz="16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-иностранец своевременно выезжал из страны.</a:t>
                      </a:r>
                    </a:p>
                    <a:p>
                      <a:r>
                        <a:rPr lang="ru-RU" sz="16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Такие обязанности закрепили в законе от 19.07.2018 № 216-ФЗ и от 19.07.2018 № 215-ФЗ.</a:t>
                      </a:r>
                    </a:p>
                    <a:p>
                      <a:r>
                        <a:rPr lang="ru-RU" sz="16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 нарушение новых норм организации будут платить штраф от 400 000 до 500 000 руб. Штраф для должностных лиц и ИП – от 45 000 до 50 000 руб.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87480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СПЕЦООЦЕНКА</a:t>
                      </a:r>
                    </a:p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января 2019 года закончился переходный период, когда в некоторых случаях можно было не проводить </a:t>
                      </a:r>
                      <a:r>
                        <a:rPr lang="ru-RU" sz="1600" b="1" i="0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спецоценку</a:t>
                      </a:r>
                      <a:r>
                        <a:rPr lang="ru-RU" sz="16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lang="ru-RU" sz="16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Всем компаниям и ИП, у которых останутся рабочие места без </a:t>
                      </a:r>
                      <a:r>
                        <a:rPr lang="ru-RU" sz="1600" b="1" i="0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спецоценки</a:t>
                      </a:r>
                      <a:r>
                        <a:rPr lang="ru-RU" sz="16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(кроме рабочих мест надомников и </a:t>
                      </a:r>
                      <a:r>
                        <a:rPr lang="ru-RU" sz="1600" b="1" i="0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дистанционщиков</a:t>
                      </a:r>
                      <a:r>
                        <a:rPr lang="ru-RU" sz="16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), грозит штраф:</a:t>
                      </a:r>
                    </a:p>
                    <a:p>
                      <a:r>
                        <a:rPr lang="ru-RU" sz="16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для компании – от 60 тыс. до 80 тыс. руб.;</a:t>
                      </a:r>
                    </a:p>
                    <a:p>
                      <a:r>
                        <a:rPr lang="ru-RU" sz="16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для директора компании или ИП – от 5 тыс. до 10 тыс. руб.</a:t>
                      </a:r>
                    </a:p>
                    <a:p>
                      <a:r>
                        <a:rPr lang="ru-RU" sz="16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Вместо штрафа могут вынести предупреждение, но это маловероятно. Основание: документ: Федеральный закон от 28.12.2013 № 426-ФЗ.</a:t>
                      </a:r>
                    </a:p>
                    <a:p>
                      <a:r>
                        <a:rPr lang="ru-RU" dirty="0" smtClean="0"/>
                        <a:t/>
                      </a:r>
                      <a:br>
                        <a:rPr lang="ru-RU" dirty="0" smtClean="0"/>
                      </a:b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4800683"/>
                  </a:ext>
                </a:extLst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4793" y="2906403"/>
            <a:ext cx="4471332" cy="303300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83764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858315"/>
              </p:ext>
            </p:extLst>
          </p:nvPr>
        </p:nvGraphicFramePr>
        <p:xfrm>
          <a:off x="461393" y="117447"/>
          <a:ext cx="11730606" cy="66351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5303">
                  <a:extLst>
                    <a:ext uri="{9D8B030D-6E8A-4147-A177-3AD203B41FA5}">
                      <a16:colId xmlns:a16="http://schemas.microsoft.com/office/drawing/2014/main" val="890616904"/>
                    </a:ext>
                  </a:extLst>
                </a:gridCol>
                <a:gridCol w="5865303">
                  <a:extLst>
                    <a:ext uri="{9D8B030D-6E8A-4147-A177-3AD203B41FA5}">
                      <a16:colId xmlns:a16="http://schemas.microsoft.com/office/drawing/2014/main" val="1788911508"/>
                    </a:ext>
                  </a:extLst>
                </a:gridCol>
              </a:tblGrid>
              <a:tr h="404102"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                                                                                 ПЕНСИЯ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2688221"/>
                  </a:ext>
                </a:extLst>
              </a:tr>
              <a:tr h="404102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Как  было 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Как стало</a:t>
                      </a:r>
                      <a:endParaRPr lang="ru-RU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999758"/>
                  </a:ext>
                </a:extLst>
              </a:tr>
              <a:tr h="3022466">
                <a:tc>
                  <a:txBody>
                    <a:bodyPr/>
                    <a:lstStyle/>
                    <a:p>
                      <a:r>
                        <a:rPr lang="ru-RU" sz="16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Возраст выхода на пенсию для мужчин — 60 лет, для женщин — 55 лет</a:t>
                      </a:r>
                      <a:endParaRPr lang="ru-RU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Пенсионный возраст для мужчин – 65 лет, для женщин – 60 лет. Повышать его будут поэтапно. В 2019 году пенсионный возраст для мужчин — 60,5 лет, для женщин — 55,5 лет (Федеральный закон от 03.10.2018 № 350-ФЗ</a:t>
                      </a:r>
                      <a:r>
                        <a:rPr lang="ru-RU" sz="16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r>
                        <a:rPr lang="ru-RU" sz="16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 2019 года работникам с большим стажем дали возможность выйти на пенсию на два года раньше положенного. Для этого мужчинам понадобится стаж не менее 42 лет, а женщинам – не менее 37. Воспользоваться льготой смогут только те, кто достиг возраста 60 и 55 лет соответственно.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9286680"/>
                  </a:ext>
                </a:extLst>
              </a:tr>
              <a:tr h="2225332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ТРУДОВЫЕ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</a:rPr>
                        <a:t> КНИЖКИ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2019 год станет подготовительным для перехода к электронным трудовым книжкам.</a:t>
                      </a:r>
                    </a:p>
                    <a:p>
                      <a:r>
                        <a:rPr lang="ru-RU" sz="1600" b="1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Переход планируется на 1 января 2020 года, а переходный период продлится до конца 2027 года. В эти годы работодатели будут вести обычные трудовые книжки и одновременно передавать данные в ПФР в электронном виде. Данный вопрос в настоящее время прорабатывается.</a:t>
                      </a:r>
                      <a:endParaRPr lang="ru-RU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5972440"/>
                  </a:ext>
                </a:extLst>
              </a:tr>
              <a:tr h="562912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ОТДЫХ</a:t>
                      </a:r>
                      <a:r>
                        <a:rPr lang="ru-RU" sz="1600" b="1" baseline="0" dirty="0" smtClean="0"/>
                        <a:t> ЗА СЧЕТ РАБОТОДАТЕЛЯ в 2019  ГОДУ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 1 января 2019 года работодатель может оплатить путёвку сотруднику и его семье. </a:t>
                      </a:r>
                      <a:endParaRPr lang="ru-RU" sz="1600" i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80701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111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1931</TotalTime>
  <Words>498</Words>
  <Application>Microsoft Office PowerPoint</Application>
  <PresentationFormat>Широкоэкранный</PresentationFormat>
  <Paragraphs>69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Кадровая служба – совокупность специализированных структур, подразделений вместе с занятыми на них должностными лицами, призванными управлять персоналом в рамках избранной кадровой политики. ОГ</dc:title>
  <dc:creator>Пользователь Windows</dc:creator>
  <cp:lastModifiedBy>Пользователь Windows</cp:lastModifiedBy>
  <cp:revision>79</cp:revision>
  <dcterms:created xsi:type="dcterms:W3CDTF">2018-10-17T10:20:14Z</dcterms:created>
  <dcterms:modified xsi:type="dcterms:W3CDTF">2019-06-25T12:11:47Z</dcterms:modified>
</cp:coreProperties>
</file>