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66" r:id="rId3"/>
    <p:sldId id="265" r:id="rId4"/>
    <p:sldId id="268" r:id="rId5"/>
    <p:sldId id="270" r:id="rId6"/>
    <p:sldId id="269" r:id="rId7"/>
    <p:sldId id="258" r:id="rId8"/>
    <p:sldId id="261" r:id="rId9"/>
    <p:sldId id="259" r:id="rId10"/>
    <p:sldId id="260" r:id="rId11"/>
    <p:sldId id="256" r:id="rId12"/>
    <p:sldId id="257" r:id="rId13"/>
    <p:sldId id="277" r:id="rId14"/>
    <p:sldId id="262" r:id="rId15"/>
    <p:sldId id="264" r:id="rId16"/>
    <p:sldId id="267" r:id="rId17"/>
    <p:sldId id="271" r:id="rId18"/>
    <p:sldId id="272" r:id="rId19"/>
    <p:sldId id="273" r:id="rId20"/>
    <p:sldId id="274" r:id="rId21"/>
    <p:sldId id="275" r:id="rId22"/>
    <p:sldId id="276" r:id="rId23"/>
  </p:sldIdLst>
  <p:sldSz cx="9906000" cy="6858000" type="A4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323"/>
    <a:srgbClr val="0065BC"/>
    <a:srgbClr val="0099CC"/>
    <a:srgbClr val="E72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0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E72347"/>
              </a:solidFill>
            </c:spPr>
          </c:dPt>
          <c:dPt>
            <c:idx val="1"/>
            <c:bubble3D val="0"/>
            <c:spPr>
              <a:solidFill>
                <a:srgbClr val="0065BC"/>
              </a:solidFill>
            </c:spPr>
          </c:dPt>
          <c:dPt>
            <c:idx val="2"/>
            <c:bubble3D val="0"/>
            <c:spPr>
              <a:solidFill>
                <a:srgbClr val="059323"/>
              </a:solidFill>
            </c:spPr>
          </c:dPt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33.33</c:v>
                </c:pt>
                <c:pt idx="1">
                  <c:v>33.33</c:v>
                </c:pt>
                <c:pt idx="2">
                  <c:v>33.33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9DBFEC-4DCE-4369-BA17-81C26BBA883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122D12-0615-4001-B669-9651E802BB1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>
            <a:lnSpc>
              <a:spcPct val="100000"/>
            </a:lnSpc>
          </a:pPr>
          <a:r>
            <a: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РАБОТОДАТЕЛЬ обращается в центр занятости</a:t>
          </a:r>
          <a:endParaRPr lang="ru-RU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E4EE45-2D8E-4A13-B05A-FFD68B7641AB}" type="parTrans" cxnId="{B55F2EFC-D457-424B-9227-1BC9DBC44952}">
      <dgm:prSet/>
      <dgm:spPr/>
      <dgm:t>
        <a:bodyPr/>
        <a:lstStyle/>
        <a:p>
          <a:pPr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659377-AED9-4392-94BC-875AAB715D49}" type="sibTrans" cxnId="{B55F2EFC-D457-424B-9227-1BC9DBC44952}">
      <dgm:prSet/>
      <dgm:spPr/>
      <dgm:t>
        <a:bodyPr/>
        <a:lstStyle/>
        <a:p>
          <a:pPr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8F3283-350A-4F52-B620-939B7B9FFC7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>
            <a:lnSpc>
              <a:spcPct val="100000"/>
            </a:lnSpc>
          </a:pPr>
          <a:r>
            <a: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 ЗАНЯТОСТИ организует обучение граждан по необходимой квалификации</a:t>
          </a:r>
          <a:endParaRPr lang="ru-RU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6BF0B-7B47-4881-BD34-3DA471BC963E}" type="parTrans" cxnId="{1A7EB11C-59D5-4344-BDFD-6245EC528070}">
      <dgm:prSet/>
      <dgm:spPr/>
      <dgm:t>
        <a:bodyPr/>
        <a:lstStyle/>
        <a:p>
          <a:pPr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C01CCA-CB66-4302-B7DB-09F7BCEAF8E2}" type="sibTrans" cxnId="{1A7EB11C-59D5-4344-BDFD-6245EC528070}">
      <dgm:prSet/>
      <dgm:spPr/>
      <dgm:t>
        <a:bodyPr/>
        <a:lstStyle/>
        <a:p>
          <a:pPr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0EE64-3AE3-4563-A741-B225B4D2890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>
            <a:lnSpc>
              <a:spcPct val="100000"/>
            </a:lnSpc>
          </a:pPr>
          <a:r>
            <a: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РАБОТОДАТЕЛЬ трудоустраивает граждан на конкретные рабочие места</a:t>
          </a:r>
          <a:endParaRPr lang="ru-RU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2E19B3-84B2-48F1-A808-3E9F87007DD3}" type="parTrans" cxnId="{B1B7648A-017D-435E-A3B0-7117D9135F52}">
      <dgm:prSet/>
      <dgm:spPr/>
      <dgm:t>
        <a:bodyPr/>
        <a:lstStyle/>
        <a:p>
          <a:pPr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AD9BC3-56BE-49BD-9960-0700D25CD33C}" type="sibTrans" cxnId="{B1B7648A-017D-435E-A3B0-7117D9135F52}">
      <dgm:prSet/>
      <dgm:spPr/>
      <dgm:t>
        <a:bodyPr/>
        <a:lstStyle/>
        <a:p>
          <a:pPr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915030-6500-4F28-980B-6680A20FBD39}" type="pres">
      <dgm:prSet presAssocID="{CA9DBFEC-4DCE-4369-BA17-81C26BBA88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C08419-C716-4B8D-8B35-1121C8CB0E55}" type="pres">
      <dgm:prSet presAssocID="{58122D12-0615-4001-B669-9651E802BB1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FDFBB-D949-493C-ABF7-D5F93D9E4AAA}" type="pres">
      <dgm:prSet presAssocID="{7E659377-AED9-4392-94BC-875AAB715D49}" presName="parTxOnlySpace" presStyleCnt="0"/>
      <dgm:spPr/>
    </dgm:pt>
    <dgm:pt modelId="{38FE20F8-404F-45CC-96B4-A924A8DFB957}" type="pres">
      <dgm:prSet presAssocID="{C78F3283-350A-4F52-B620-939B7B9FFC79}" presName="parTxOnly" presStyleLbl="node1" presStyleIdx="1" presStyleCnt="3" custScaleX="1123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BCCBE-C2BA-4469-9D83-4E228394C6CA}" type="pres">
      <dgm:prSet presAssocID="{7AC01CCA-CB66-4302-B7DB-09F7BCEAF8E2}" presName="parTxOnlySpace" presStyleCnt="0"/>
      <dgm:spPr/>
    </dgm:pt>
    <dgm:pt modelId="{AB17EB50-AD7F-4FEA-9519-0581658E1586}" type="pres">
      <dgm:prSet presAssocID="{F260EE64-3AE3-4563-A741-B225B4D2890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7EB11C-59D5-4344-BDFD-6245EC528070}" srcId="{CA9DBFEC-4DCE-4369-BA17-81C26BBA883C}" destId="{C78F3283-350A-4F52-B620-939B7B9FFC79}" srcOrd="1" destOrd="0" parTransId="{1646BF0B-7B47-4881-BD34-3DA471BC963E}" sibTransId="{7AC01CCA-CB66-4302-B7DB-09F7BCEAF8E2}"/>
    <dgm:cxn modelId="{5C41BC78-12FA-4BC3-AA34-F1FD51975D37}" type="presOf" srcId="{58122D12-0615-4001-B669-9651E802BB19}" destId="{B8C08419-C716-4B8D-8B35-1121C8CB0E55}" srcOrd="0" destOrd="0" presId="urn:microsoft.com/office/officeart/2005/8/layout/chevron1"/>
    <dgm:cxn modelId="{D12A2B7E-2640-433F-8578-183A57215019}" type="presOf" srcId="{C78F3283-350A-4F52-B620-939B7B9FFC79}" destId="{38FE20F8-404F-45CC-96B4-A924A8DFB957}" srcOrd="0" destOrd="0" presId="urn:microsoft.com/office/officeart/2005/8/layout/chevron1"/>
    <dgm:cxn modelId="{B1B7648A-017D-435E-A3B0-7117D9135F52}" srcId="{CA9DBFEC-4DCE-4369-BA17-81C26BBA883C}" destId="{F260EE64-3AE3-4563-A741-B225B4D28902}" srcOrd="2" destOrd="0" parTransId="{C82E19B3-84B2-48F1-A808-3E9F87007DD3}" sibTransId="{C9AD9BC3-56BE-49BD-9960-0700D25CD33C}"/>
    <dgm:cxn modelId="{9EF9861B-7839-4D55-A2DF-932253EA7347}" type="presOf" srcId="{CA9DBFEC-4DCE-4369-BA17-81C26BBA883C}" destId="{9D915030-6500-4F28-980B-6680A20FBD39}" srcOrd="0" destOrd="0" presId="urn:microsoft.com/office/officeart/2005/8/layout/chevron1"/>
    <dgm:cxn modelId="{B55F2EFC-D457-424B-9227-1BC9DBC44952}" srcId="{CA9DBFEC-4DCE-4369-BA17-81C26BBA883C}" destId="{58122D12-0615-4001-B669-9651E802BB19}" srcOrd="0" destOrd="0" parTransId="{DEE4EE45-2D8E-4A13-B05A-FFD68B7641AB}" sibTransId="{7E659377-AED9-4392-94BC-875AAB715D49}"/>
    <dgm:cxn modelId="{3386A240-F783-40D2-8980-951A2F6198BF}" type="presOf" srcId="{F260EE64-3AE3-4563-A741-B225B4D28902}" destId="{AB17EB50-AD7F-4FEA-9519-0581658E1586}" srcOrd="0" destOrd="0" presId="urn:microsoft.com/office/officeart/2005/8/layout/chevron1"/>
    <dgm:cxn modelId="{938FF152-7607-4769-BAFE-FDE661F812E4}" type="presParOf" srcId="{9D915030-6500-4F28-980B-6680A20FBD39}" destId="{B8C08419-C716-4B8D-8B35-1121C8CB0E55}" srcOrd="0" destOrd="0" presId="urn:microsoft.com/office/officeart/2005/8/layout/chevron1"/>
    <dgm:cxn modelId="{EA191590-79B3-4496-BDF6-26A0488493A2}" type="presParOf" srcId="{9D915030-6500-4F28-980B-6680A20FBD39}" destId="{ACCFDFBB-D949-493C-ABF7-D5F93D9E4AAA}" srcOrd="1" destOrd="0" presId="urn:microsoft.com/office/officeart/2005/8/layout/chevron1"/>
    <dgm:cxn modelId="{C820281C-FF1B-4C97-A294-5140EAD5679E}" type="presParOf" srcId="{9D915030-6500-4F28-980B-6680A20FBD39}" destId="{38FE20F8-404F-45CC-96B4-A924A8DFB957}" srcOrd="2" destOrd="0" presId="urn:microsoft.com/office/officeart/2005/8/layout/chevron1"/>
    <dgm:cxn modelId="{6BBD622C-449F-4CE7-B5A0-CDB21E91E114}" type="presParOf" srcId="{9D915030-6500-4F28-980B-6680A20FBD39}" destId="{F0DBCCBE-C2BA-4469-9D83-4E228394C6CA}" srcOrd="3" destOrd="0" presId="urn:microsoft.com/office/officeart/2005/8/layout/chevron1"/>
    <dgm:cxn modelId="{B6CFA27A-EAD2-4F54-8508-610CAB35193B}" type="presParOf" srcId="{9D915030-6500-4F28-980B-6680A20FBD39}" destId="{AB17EB50-AD7F-4FEA-9519-0581658E158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EC505-7DC5-46E9-BB55-F1782BB0A45E}" type="doc">
      <dgm:prSet loTypeId="urn:microsoft.com/office/officeart/2005/8/layout/vList4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E958CED-ACF8-482C-A18E-B7C52BA23B2C}">
      <dgm:prSet phldrT="[Текст]" custT="1"/>
      <dgm:spPr>
        <a:solidFill>
          <a:schemeClr val="bg1"/>
        </a:solidFill>
        <a:ln>
          <a:solidFill>
            <a:srgbClr val="0070C0"/>
          </a:solidFill>
          <a:prstDash val="sysDot"/>
        </a:ln>
      </dgm:spPr>
      <dgm:t>
        <a:bodyPr lIns="180000" rIns="36000"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600" b="1" dirty="0" smtClean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rPr>
            <a:t>СПЕЦОЦЕНКА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altLang="ru-RU" sz="5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проводится совместно работодателем и привлекаемой им на основании гражданско-правового договора организацией, </a:t>
          </a:r>
          <a:r>
            <a:rPr lang="ru-RU" sz="14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зарегистрированной в реестре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Минтруда России </a:t>
          </a:r>
          <a:r>
            <a:rPr lang="ru-RU" sz="1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</a:t>
          </a:r>
          <a:r>
            <a:rPr lang="en-US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akot.rosmintrud.ru</a:t>
          </a:r>
          <a:r>
            <a:rPr lang="ru-RU" sz="1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</a:t>
          </a:r>
          <a:endParaRPr lang="ru-RU" sz="1300" b="1" dirty="0">
            <a:solidFill>
              <a:srgbClr val="002060"/>
            </a:solidFill>
          </a:endParaRPr>
        </a:p>
      </dgm:t>
    </dgm:pt>
    <dgm:pt modelId="{42C7B215-7D94-410C-848B-70CA270EBB62}" type="parTrans" cxnId="{C538FB6A-37D8-471C-B5F5-7AC5FCEC869D}">
      <dgm:prSet/>
      <dgm:spPr/>
      <dgm:t>
        <a:bodyPr/>
        <a:lstStyle/>
        <a:p>
          <a:endParaRPr lang="ru-RU"/>
        </a:p>
      </dgm:t>
    </dgm:pt>
    <dgm:pt modelId="{BF6DD9C6-4887-4403-B535-C8AE7DA0DD9E}" type="sibTrans" cxnId="{C538FB6A-37D8-471C-B5F5-7AC5FCEC869D}">
      <dgm:prSet/>
      <dgm:spPr/>
      <dgm:t>
        <a:bodyPr/>
        <a:lstStyle/>
        <a:p>
          <a:endParaRPr lang="ru-RU"/>
        </a:p>
      </dgm:t>
    </dgm:pt>
    <dgm:pt modelId="{68C04B80-EFA0-4041-9692-3932FC2EB85C}">
      <dgm:prSet phldrT="[Текст]" custT="1"/>
      <dgm:spPr>
        <a:solidFill>
          <a:schemeClr val="bg1"/>
        </a:solidFill>
        <a:ln>
          <a:solidFill>
            <a:srgbClr val="0070C0"/>
          </a:solidFill>
          <a:prstDash val="sysDot"/>
        </a:ln>
      </dgm:spPr>
      <dgm:t>
        <a:bodyPr lIns="180000" anchor="ctr" anchorCtr="1"/>
        <a:lstStyle/>
        <a:p>
          <a:pPr marL="0" indent="0">
            <a:lnSpc>
              <a:spcPct val="100000"/>
            </a:lnSpc>
          </a:pPr>
          <a:r>
            <a:rPr lang="ru-RU" sz="1600" b="1" dirty="0" smtClean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rPr>
            <a:t>НЕ ПРОВОДИТСЯ </a:t>
          </a:r>
        </a:p>
        <a:p>
          <a:pPr marL="0" indent="0">
            <a:lnSpc>
              <a:spcPct val="100000"/>
            </a:lnSpc>
          </a:pPr>
          <a:r>
            <a:rPr lang="ru-RU" sz="14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отношении надомников, дистанционных работников, работников, вступивших в трудовые отношения с работодателями - физическими лицами, не являющимися индивидуальными предпринимателями</a:t>
          </a:r>
          <a:endParaRPr lang="ru-RU" sz="14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168E960-CF98-4CA7-B2ED-173AECFF464F}" type="parTrans" cxnId="{8D4BFBE1-C580-4F07-ABDB-D9A2163A1166}">
      <dgm:prSet/>
      <dgm:spPr/>
      <dgm:t>
        <a:bodyPr/>
        <a:lstStyle/>
        <a:p>
          <a:endParaRPr lang="ru-RU"/>
        </a:p>
      </dgm:t>
    </dgm:pt>
    <dgm:pt modelId="{0ECEFEDA-0ECF-4F6F-A98F-37248B70D527}" type="sibTrans" cxnId="{8D4BFBE1-C580-4F07-ABDB-D9A2163A1166}">
      <dgm:prSet/>
      <dgm:spPr/>
      <dgm:t>
        <a:bodyPr/>
        <a:lstStyle/>
        <a:p>
          <a:endParaRPr lang="ru-RU"/>
        </a:p>
      </dgm:t>
    </dgm:pt>
    <dgm:pt modelId="{8E03DDF0-5292-4053-9141-ACA191C9FBE3}">
      <dgm:prSet phldrT="[Текст]" custT="1"/>
      <dgm:spPr>
        <a:solidFill>
          <a:schemeClr val="bg1"/>
        </a:solidFill>
        <a:ln>
          <a:solidFill>
            <a:srgbClr val="0070C0"/>
          </a:solidFill>
          <a:prstDash val="sysDot"/>
        </a:ln>
      </dgm:spPr>
      <dgm:t>
        <a:bodyPr lIns="216000" anchor="ctr" anchorCtr="0"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ru-RU" sz="1600" b="1" dirty="0" smtClean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rPr>
            <a:t>СРОК ПРОВЕДЕНИЯ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 реже одного раза в пять лет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ADDCB97-8AC1-4CA9-AF97-ECF465DC43BC}" type="parTrans" cxnId="{4F1311CB-33A6-40DF-85D5-2BF223192CEB}">
      <dgm:prSet/>
      <dgm:spPr/>
      <dgm:t>
        <a:bodyPr/>
        <a:lstStyle/>
        <a:p>
          <a:endParaRPr lang="ru-RU"/>
        </a:p>
      </dgm:t>
    </dgm:pt>
    <dgm:pt modelId="{CCDCA294-F6FA-4B4B-B3EE-5AF56AA78E7C}" type="sibTrans" cxnId="{4F1311CB-33A6-40DF-85D5-2BF223192CEB}">
      <dgm:prSet/>
      <dgm:spPr/>
      <dgm:t>
        <a:bodyPr/>
        <a:lstStyle/>
        <a:p>
          <a:endParaRPr lang="ru-RU"/>
        </a:p>
      </dgm:t>
    </dgm:pt>
    <dgm:pt modelId="{305C4C9A-FEC0-4844-9B65-3B2CBE213303}" type="pres">
      <dgm:prSet presAssocID="{0CEEC505-7DC5-46E9-BB55-F1782BB0A45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27576-9626-457A-9E47-4311A2A5EC08}" type="pres">
      <dgm:prSet presAssocID="{4E958CED-ACF8-482C-A18E-B7C52BA23B2C}" presName="comp" presStyleCnt="0"/>
      <dgm:spPr/>
      <dgm:t>
        <a:bodyPr/>
        <a:lstStyle/>
        <a:p>
          <a:endParaRPr lang="ru-RU"/>
        </a:p>
      </dgm:t>
    </dgm:pt>
    <dgm:pt modelId="{FD0EBCAC-EA37-4851-BE94-E6D5ACACD587}" type="pres">
      <dgm:prSet presAssocID="{4E958CED-ACF8-482C-A18E-B7C52BA23B2C}" presName="box" presStyleLbl="node1" presStyleIdx="0" presStyleCnt="3" custScaleY="121725"/>
      <dgm:spPr/>
      <dgm:t>
        <a:bodyPr/>
        <a:lstStyle/>
        <a:p>
          <a:endParaRPr lang="ru-RU"/>
        </a:p>
      </dgm:t>
    </dgm:pt>
    <dgm:pt modelId="{2C8D9F81-B0EC-4C62-AE53-136CD5C4E5F4}" type="pres">
      <dgm:prSet presAssocID="{4E958CED-ACF8-482C-A18E-B7C52BA23B2C}" presName="img" presStyleLbl="fgImgPlace1" presStyleIdx="0" presStyleCnt="3" custScaleX="84096" custScaleY="95219"/>
      <dgm:spPr>
        <a:noFill/>
      </dgm:spPr>
      <dgm:t>
        <a:bodyPr/>
        <a:lstStyle/>
        <a:p>
          <a:endParaRPr lang="ru-RU"/>
        </a:p>
      </dgm:t>
    </dgm:pt>
    <dgm:pt modelId="{5C13E936-E1BC-4D6E-BF9C-E6A535AA8803}" type="pres">
      <dgm:prSet presAssocID="{4E958CED-ACF8-482C-A18E-B7C52BA23B2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C901F-98D1-40CD-9115-13756901DAB0}" type="pres">
      <dgm:prSet presAssocID="{BF6DD9C6-4887-4403-B535-C8AE7DA0DD9E}" presName="spacer" presStyleCnt="0"/>
      <dgm:spPr/>
      <dgm:t>
        <a:bodyPr/>
        <a:lstStyle/>
        <a:p>
          <a:endParaRPr lang="ru-RU"/>
        </a:p>
      </dgm:t>
    </dgm:pt>
    <dgm:pt modelId="{977824E2-D8E0-468C-BEE1-6D04A68CAB71}" type="pres">
      <dgm:prSet presAssocID="{68C04B80-EFA0-4041-9692-3932FC2EB85C}" presName="comp" presStyleCnt="0"/>
      <dgm:spPr/>
      <dgm:t>
        <a:bodyPr/>
        <a:lstStyle/>
        <a:p>
          <a:endParaRPr lang="ru-RU"/>
        </a:p>
      </dgm:t>
    </dgm:pt>
    <dgm:pt modelId="{5337CC44-4BD6-4256-A048-E27AC80D667D}" type="pres">
      <dgm:prSet presAssocID="{68C04B80-EFA0-4041-9692-3932FC2EB85C}" presName="box" presStyleLbl="node1" presStyleIdx="1" presStyleCnt="3" custScaleY="121019" custLinFactNeighborX="23511" custLinFactNeighborY="-862"/>
      <dgm:spPr/>
      <dgm:t>
        <a:bodyPr/>
        <a:lstStyle/>
        <a:p>
          <a:endParaRPr lang="ru-RU"/>
        </a:p>
      </dgm:t>
    </dgm:pt>
    <dgm:pt modelId="{5B41B0CE-D8EB-4A60-9D44-92352CD38A2C}" type="pres">
      <dgm:prSet presAssocID="{68C04B80-EFA0-4041-9692-3932FC2EB85C}" presName="img" presStyleLbl="fgImgPlace1" presStyleIdx="1" presStyleCnt="3" custScaleX="84096" custScaleY="87628"/>
      <dgm:spPr>
        <a:noFill/>
      </dgm:spPr>
      <dgm:t>
        <a:bodyPr/>
        <a:lstStyle/>
        <a:p>
          <a:endParaRPr lang="ru-RU"/>
        </a:p>
      </dgm:t>
    </dgm:pt>
    <dgm:pt modelId="{6F919909-DCC4-4B4B-99F9-C5E70CD9BEEA}" type="pres">
      <dgm:prSet presAssocID="{68C04B80-EFA0-4041-9692-3932FC2EB85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06476-27DB-40FE-AC97-A79A3A60A1B6}" type="pres">
      <dgm:prSet presAssocID="{0ECEFEDA-0ECF-4F6F-A98F-37248B70D527}" presName="spacer" presStyleCnt="0"/>
      <dgm:spPr/>
      <dgm:t>
        <a:bodyPr/>
        <a:lstStyle/>
        <a:p>
          <a:endParaRPr lang="ru-RU"/>
        </a:p>
      </dgm:t>
    </dgm:pt>
    <dgm:pt modelId="{9AE156F4-5B57-40FC-853A-284B1AE96909}" type="pres">
      <dgm:prSet presAssocID="{8E03DDF0-5292-4053-9141-ACA191C9FBE3}" presName="comp" presStyleCnt="0"/>
      <dgm:spPr/>
      <dgm:t>
        <a:bodyPr/>
        <a:lstStyle/>
        <a:p>
          <a:endParaRPr lang="ru-RU"/>
        </a:p>
      </dgm:t>
    </dgm:pt>
    <dgm:pt modelId="{1221BF9C-FA61-441E-ABE2-C43EFB8201D6}" type="pres">
      <dgm:prSet presAssocID="{8E03DDF0-5292-4053-9141-ACA191C9FBE3}" presName="box" presStyleLbl="node1" presStyleIdx="2" presStyleCnt="3" custScaleY="118314"/>
      <dgm:spPr/>
      <dgm:t>
        <a:bodyPr/>
        <a:lstStyle/>
        <a:p>
          <a:endParaRPr lang="ru-RU"/>
        </a:p>
      </dgm:t>
    </dgm:pt>
    <dgm:pt modelId="{02D0BDE8-DAA1-490C-BFED-A24118AF90C6}" type="pres">
      <dgm:prSet presAssocID="{8E03DDF0-5292-4053-9141-ACA191C9FBE3}" presName="img" presStyleLbl="fgImgPlace1" presStyleIdx="2" presStyleCnt="3" custScaleX="84096" custScaleY="95767"/>
      <dgm:spPr>
        <a:noFill/>
      </dgm:spPr>
      <dgm:t>
        <a:bodyPr/>
        <a:lstStyle/>
        <a:p>
          <a:endParaRPr lang="ru-RU"/>
        </a:p>
      </dgm:t>
    </dgm:pt>
    <dgm:pt modelId="{5ABE5C19-0C56-46FC-B288-DBB67F8AE030}" type="pres">
      <dgm:prSet presAssocID="{8E03DDF0-5292-4053-9141-ACA191C9FBE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311CB-33A6-40DF-85D5-2BF223192CEB}" srcId="{0CEEC505-7DC5-46E9-BB55-F1782BB0A45E}" destId="{8E03DDF0-5292-4053-9141-ACA191C9FBE3}" srcOrd="2" destOrd="0" parTransId="{2ADDCB97-8AC1-4CA9-AF97-ECF465DC43BC}" sibTransId="{CCDCA294-F6FA-4B4B-B3EE-5AF56AA78E7C}"/>
    <dgm:cxn modelId="{8D4BFBE1-C580-4F07-ABDB-D9A2163A1166}" srcId="{0CEEC505-7DC5-46E9-BB55-F1782BB0A45E}" destId="{68C04B80-EFA0-4041-9692-3932FC2EB85C}" srcOrd="1" destOrd="0" parTransId="{3168E960-CF98-4CA7-B2ED-173AECFF464F}" sibTransId="{0ECEFEDA-0ECF-4F6F-A98F-37248B70D527}"/>
    <dgm:cxn modelId="{8E3F3713-5430-46D1-9410-276ECC36A0C6}" type="presOf" srcId="{4E958CED-ACF8-482C-A18E-B7C52BA23B2C}" destId="{5C13E936-E1BC-4D6E-BF9C-E6A535AA8803}" srcOrd="1" destOrd="0" presId="urn:microsoft.com/office/officeart/2005/8/layout/vList4#1"/>
    <dgm:cxn modelId="{C538FB6A-37D8-471C-B5F5-7AC5FCEC869D}" srcId="{0CEEC505-7DC5-46E9-BB55-F1782BB0A45E}" destId="{4E958CED-ACF8-482C-A18E-B7C52BA23B2C}" srcOrd="0" destOrd="0" parTransId="{42C7B215-7D94-410C-848B-70CA270EBB62}" sibTransId="{BF6DD9C6-4887-4403-B535-C8AE7DA0DD9E}"/>
    <dgm:cxn modelId="{21DF1225-4394-476F-BC87-0C18FEF2BE0F}" type="presOf" srcId="{68C04B80-EFA0-4041-9692-3932FC2EB85C}" destId="{5337CC44-4BD6-4256-A048-E27AC80D667D}" srcOrd="0" destOrd="0" presId="urn:microsoft.com/office/officeart/2005/8/layout/vList4#1"/>
    <dgm:cxn modelId="{B9175AB1-FE3E-434E-817A-33E0D1E0D3EB}" type="presOf" srcId="{8E03DDF0-5292-4053-9141-ACA191C9FBE3}" destId="{1221BF9C-FA61-441E-ABE2-C43EFB8201D6}" srcOrd="0" destOrd="0" presId="urn:microsoft.com/office/officeart/2005/8/layout/vList4#1"/>
    <dgm:cxn modelId="{CEF3EA8D-929E-42A1-8587-073A94C6D9C2}" type="presOf" srcId="{4E958CED-ACF8-482C-A18E-B7C52BA23B2C}" destId="{FD0EBCAC-EA37-4851-BE94-E6D5ACACD587}" srcOrd="0" destOrd="0" presId="urn:microsoft.com/office/officeart/2005/8/layout/vList4#1"/>
    <dgm:cxn modelId="{CDA2EC1F-1FED-435F-A0E5-189EF6BEBD1F}" type="presOf" srcId="{68C04B80-EFA0-4041-9692-3932FC2EB85C}" destId="{6F919909-DCC4-4B4B-99F9-C5E70CD9BEEA}" srcOrd="1" destOrd="0" presId="urn:microsoft.com/office/officeart/2005/8/layout/vList4#1"/>
    <dgm:cxn modelId="{6A9491BD-F036-4FB8-A193-5321D090E06D}" type="presOf" srcId="{0CEEC505-7DC5-46E9-BB55-F1782BB0A45E}" destId="{305C4C9A-FEC0-4844-9B65-3B2CBE213303}" srcOrd="0" destOrd="0" presId="urn:microsoft.com/office/officeart/2005/8/layout/vList4#1"/>
    <dgm:cxn modelId="{CA8B40EC-75C9-4BAE-AA4F-33D9AB9AD2EA}" type="presOf" srcId="{8E03DDF0-5292-4053-9141-ACA191C9FBE3}" destId="{5ABE5C19-0C56-46FC-B288-DBB67F8AE030}" srcOrd="1" destOrd="0" presId="urn:microsoft.com/office/officeart/2005/8/layout/vList4#1"/>
    <dgm:cxn modelId="{58762B9A-F008-4DF3-BB6F-C6C53F4E278E}" type="presParOf" srcId="{305C4C9A-FEC0-4844-9B65-3B2CBE213303}" destId="{69B27576-9626-457A-9E47-4311A2A5EC08}" srcOrd="0" destOrd="0" presId="urn:microsoft.com/office/officeart/2005/8/layout/vList4#1"/>
    <dgm:cxn modelId="{DC61EE57-6445-4BF9-B5BA-A72854B3E0C1}" type="presParOf" srcId="{69B27576-9626-457A-9E47-4311A2A5EC08}" destId="{FD0EBCAC-EA37-4851-BE94-E6D5ACACD587}" srcOrd="0" destOrd="0" presId="urn:microsoft.com/office/officeart/2005/8/layout/vList4#1"/>
    <dgm:cxn modelId="{0D84F977-9DFD-41F7-BE6D-71AE390CB6F4}" type="presParOf" srcId="{69B27576-9626-457A-9E47-4311A2A5EC08}" destId="{2C8D9F81-B0EC-4C62-AE53-136CD5C4E5F4}" srcOrd="1" destOrd="0" presId="urn:microsoft.com/office/officeart/2005/8/layout/vList4#1"/>
    <dgm:cxn modelId="{7D15C95E-3819-4C89-BBE5-FB1B836B9177}" type="presParOf" srcId="{69B27576-9626-457A-9E47-4311A2A5EC08}" destId="{5C13E936-E1BC-4D6E-BF9C-E6A535AA8803}" srcOrd="2" destOrd="0" presId="urn:microsoft.com/office/officeart/2005/8/layout/vList4#1"/>
    <dgm:cxn modelId="{0B73CF59-75F8-4A68-98AA-4A5EBCBD6C33}" type="presParOf" srcId="{305C4C9A-FEC0-4844-9B65-3B2CBE213303}" destId="{56BC901F-98D1-40CD-9115-13756901DAB0}" srcOrd="1" destOrd="0" presId="urn:microsoft.com/office/officeart/2005/8/layout/vList4#1"/>
    <dgm:cxn modelId="{366F291D-3019-45C5-930E-A8A5F203008A}" type="presParOf" srcId="{305C4C9A-FEC0-4844-9B65-3B2CBE213303}" destId="{977824E2-D8E0-468C-BEE1-6D04A68CAB71}" srcOrd="2" destOrd="0" presId="urn:microsoft.com/office/officeart/2005/8/layout/vList4#1"/>
    <dgm:cxn modelId="{EF62B584-B1DC-4A45-860F-827DB5584C56}" type="presParOf" srcId="{977824E2-D8E0-468C-BEE1-6D04A68CAB71}" destId="{5337CC44-4BD6-4256-A048-E27AC80D667D}" srcOrd="0" destOrd="0" presId="urn:microsoft.com/office/officeart/2005/8/layout/vList4#1"/>
    <dgm:cxn modelId="{07E7D923-5F4B-4B85-AAD5-529B9CEC025F}" type="presParOf" srcId="{977824E2-D8E0-468C-BEE1-6D04A68CAB71}" destId="{5B41B0CE-D8EB-4A60-9D44-92352CD38A2C}" srcOrd="1" destOrd="0" presId="urn:microsoft.com/office/officeart/2005/8/layout/vList4#1"/>
    <dgm:cxn modelId="{C3092570-79DE-46BC-9109-700BE464131E}" type="presParOf" srcId="{977824E2-D8E0-468C-BEE1-6D04A68CAB71}" destId="{6F919909-DCC4-4B4B-99F9-C5E70CD9BEEA}" srcOrd="2" destOrd="0" presId="urn:microsoft.com/office/officeart/2005/8/layout/vList4#1"/>
    <dgm:cxn modelId="{03E13973-D133-4975-8130-92F13C3AFAAB}" type="presParOf" srcId="{305C4C9A-FEC0-4844-9B65-3B2CBE213303}" destId="{1DA06476-27DB-40FE-AC97-A79A3A60A1B6}" srcOrd="3" destOrd="0" presId="urn:microsoft.com/office/officeart/2005/8/layout/vList4#1"/>
    <dgm:cxn modelId="{8671FEEC-F882-44A7-9D7B-C68D4FB6EB47}" type="presParOf" srcId="{305C4C9A-FEC0-4844-9B65-3B2CBE213303}" destId="{9AE156F4-5B57-40FC-853A-284B1AE96909}" srcOrd="4" destOrd="0" presId="urn:microsoft.com/office/officeart/2005/8/layout/vList4#1"/>
    <dgm:cxn modelId="{59FC8E93-8C1F-4D3A-BAA1-2C288FFA4061}" type="presParOf" srcId="{9AE156F4-5B57-40FC-853A-284B1AE96909}" destId="{1221BF9C-FA61-441E-ABE2-C43EFB8201D6}" srcOrd="0" destOrd="0" presId="urn:microsoft.com/office/officeart/2005/8/layout/vList4#1"/>
    <dgm:cxn modelId="{9B9E0DC2-58BF-446F-A12D-404CDB448CBC}" type="presParOf" srcId="{9AE156F4-5B57-40FC-853A-284B1AE96909}" destId="{02D0BDE8-DAA1-490C-BFED-A24118AF90C6}" srcOrd="1" destOrd="0" presId="urn:microsoft.com/office/officeart/2005/8/layout/vList4#1"/>
    <dgm:cxn modelId="{B5314BC1-2EFD-4216-A5EA-0835DA133861}" type="presParOf" srcId="{9AE156F4-5B57-40FC-853A-284B1AE96909}" destId="{5ABE5C19-0C56-46FC-B288-DBB67F8AE030}" srcOrd="2" destOrd="0" presId="urn:microsoft.com/office/officeart/2005/8/layout/vList4#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1ABB24-5D1A-4A77-93E8-51DF367C576F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792D280-791E-44CD-A410-6F56387C7DD4}">
      <dgm:prSet phldrT="[Текст]"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Arial" pitchFamily="34" charset="0"/>
              <a:cs typeface="Arial" pitchFamily="34" charset="0"/>
            </a:rPr>
            <a:t>Подготовка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Arial" pitchFamily="34" charset="0"/>
              <a:cs typeface="Arial" pitchFamily="34" charset="0"/>
            </a:rPr>
            <a:t>к проведению СОУТ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FB2DED2B-F299-4A52-833D-9128BD1716D2}" type="parTrans" cxnId="{792715B3-625F-44C1-9719-B61A684FE394}">
      <dgm:prSet/>
      <dgm:spPr/>
      <dgm:t>
        <a:bodyPr/>
        <a:lstStyle/>
        <a:p>
          <a:endParaRPr lang="ru-RU"/>
        </a:p>
      </dgm:t>
    </dgm:pt>
    <dgm:pt modelId="{60BFDD3D-6B9E-4D5C-8AC7-70507D9FFD7D}" type="sibTrans" cxnId="{792715B3-625F-44C1-9719-B61A684FE394}">
      <dgm:prSet/>
      <dgm:spPr/>
      <dgm:t>
        <a:bodyPr/>
        <a:lstStyle/>
        <a:p>
          <a:endParaRPr lang="ru-RU"/>
        </a:p>
      </dgm:t>
    </dgm:pt>
    <dgm:pt modelId="{10033B42-3293-4926-9E8D-083EC92E1AE0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pPr algn="ctr">
            <a:lnSpc>
              <a:spcPts val="1300"/>
            </a:lnSpc>
            <a:spcAft>
              <a:spcPts val="0"/>
            </a:spcAft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Работодатель </a:t>
          </a:r>
        </a:p>
        <a:p>
          <a:pPr algn="ctr">
            <a:lnSpc>
              <a:spcPts val="1300"/>
            </a:lnSpc>
            <a:spcAft>
              <a:spcPts val="0"/>
            </a:spcAft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создает и утверждает приказом комиссию по проведению СОУТ</a:t>
          </a:r>
          <a:endParaRPr lang="ru-RU" sz="1200" b="1" dirty="0"/>
        </a:p>
      </dgm:t>
    </dgm:pt>
    <dgm:pt modelId="{78D36A58-9BE1-45FB-AE9E-9EB7BD6D9B72}" type="parTrans" cxnId="{761B22B7-A4FD-4D9E-B730-6A4D34E92AAB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102D008D-7507-400D-8183-00545492B463}" type="sibTrans" cxnId="{761B22B7-A4FD-4D9E-B730-6A4D34E92AAB}">
      <dgm:prSet/>
      <dgm:spPr/>
      <dgm:t>
        <a:bodyPr/>
        <a:lstStyle/>
        <a:p>
          <a:endParaRPr lang="ru-RU"/>
        </a:p>
      </dgm:t>
    </dgm:pt>
    <dgm:pt modelId="{49CC253B-73BC-4162-A167-05983D162135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Возглавляет комиссию сам работодатель, либо его  представитель</a:t>
          </a:r>
          <a:endParaRPr lang="ru-RU" sz="1200" b="1" dirty="0"/>
        </a:p>
      </dgm:t>
    </dgm:pt>
    <dgm:pt modelId="{1D0E8FDD-1A3B-4355-9B5D-253041C00B5E}" type="parTrans" cxnId="{752F52EA-20A9-4BE6-978D-4EC850FD95BB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B78E1EF1-F224-4948-8B62-2C1A09C1ED4A}" type="sibTrans" cxnId="{752F52EA-20A9-4BE6-978D-4EC850FD95BB}">
      <dgm:prSet/>
      <dgm:spPr/>
      <dgm:t>
        <a:bodyPr/>
        <a:lstStyle/>
        <a:p>
          <a:endParaRPr lang="ru-RU"/>
        </a:p>
      </dgm:t>
    </dgm:pt>
    <dgm:pt modelId="{BA823A0F-A910-4679-9A80-EAAC45E70862}">
      <dgm:prSet phldrT="[Текст]" custT="1"/>
      <dgm:spPr>
        <a:ln>
          <a:solidFill>
            <a:srgbClr val="0099CC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Работодатель </a:t>
          </a:r>
        </a:p>
        <a:p>
          <a:pPr>
            <a:spcAft>
              <a:spcPts val="0"/>
            </a:spcAft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в течение 3-х дней направляет в адрес организации,</a:t>
          </a:r>
        </a:p>
        <a:p>
          <a:pPr>
            <a:spcAft>
              <a:spcPts val="0"/>
            </a:spcAft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 проводившей СОУТ </a:t>
          </a:r>
        </a:p>
        <a:p>
          <a:pPr>
            <a:spcAft>
              <a:spcPts val="0"/>
            </a:spcAft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копию утвержденного</a:t>
          </a:r>
        </a:p>
        <a:p>
          <a:pPr>
            <a:spcAft>
              <a:spcPts val="0"/>
            </a:spcAft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отчета 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1B8C75D6-3AB2-4B0A-BE1E-0DB30D384409}" type="parTrans" cxnId="{D22E3164-6301-412C-9E72-CF8471747A46}">
      <dgm:prSet/>
      <dgm:spPr>
        <a:ln>
          <a:solidFill>
            <a:srgbClr val="0099CC"/>
          </a:solidFill>
        </a:ln>
      </dgm:spPr>
      <dgm:t>
        <a:bodyPr/>
        <a:lstStyle/>
        <a:p>
          <a:endParaRPr lang="ru-RU"/>
        </a:p>
      </dgm:t>
    </dgm:pt>
    <dgm:pt modelId="{4B74003A-308E-4C28-A232-0416DA051ABF}" type="sibTrans" cxnId="{D22E3164-6301-412C-9E72-CF8471747A46}">
      <dgm:prSet/>
      <dgm:spPr/>
      <dgm:t>
        <a:bodyPr/>
        <a:lstStyle/>
        <a:p>
          <a:endParaRPr lang="ru-RU"/>
        </a:p>
      </dgm:t>
    </dgm:pt>
    <dgm:pt modelId="{148DD5C9-76CF-4929-923D-48AA9A81D4C7}">
      <dgm:prSet phldrT="[Текст]" custT="1"/>
      <dgm:spPr>
        <a:ln>
          <a:solidFill>
            <a:srgbClr val="0099CC"/>
          </a:solidFill>
        </a:ln>
      </dgm:spPr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В течение 30-и календарных дней знакомит работников с результатами проведения СОУТ на их рабочих местах под роспись 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965EEAD0-6FE3-4439-BDA4-52C009AFEBB7}" type="parTrans" cxnId="{A2DD70A0-FFC4-4CC2-9326-2B1EDBE7642B}">
      <dgm:prSet/>
      <dgm:spPr>
        <a:ln>
          <a:solidFill>
            <a:srgbClr val="0099CC"/>
          </a:solidFill>
        </a:ln>
      </dgm:spPr>
      <dgm:t>
        <a:bodyPr/>
        <a:lstStyle/>
        <a:p>
          <a:endParaRPr lang="ru-RU"/>
        </a:p>
      </dgm:t>
    </dgm:pt>
    <dgm:pt modelId="{29A50D5E-A04A-4B56-9D47-FF06DD9FD9D8}" type="sibTrans" cxnId="{A2DD70A0-FFC4-4CC2-9326-2B1EDBE7642B}">
      <dgm:prSet/>
      <dgm:spPr/>
      <dgm:t>
        <a:bodyPr/>
        <a:lstStyle/>
        <a:p>
          <a:endParaRPr lang="ru-RU"/>
        </a:p>
      </dgm:t>
    </dgm:pt>
    <dgm:pt modelId="{BE1D9A22-BEA9-44FA-841F-CA942C4EA116}">
      <dgm:prSet phldrT="[Текст]" custT="1"/>
      <dgm:spPr>
        <a:solidFill>
          <a:srgbClr val="059323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Arial" pitchFamily="34" charset="0"/>
              <a:cs typeface="Arial" pitchFamily="34" charset="0"/>
            </a:rPr>
            <a:t>Проведение СОУТ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Arial" pitchFamily="34" charset="0"/>
              <a:cs typeface="Arial" pitchFamily="34" charset="0"/>
            </a:rPr>
            <a:t>и утверждение результатов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3CC266B6-3FD1-4599-9099-1AEACFA9E8FC}" type="parTrans" cxnId="{EC459B15-5818-4729-8731-A53B34BE66A9}">
      <dgm:prSet/>
      <dgm:spPr/>
      <dgm:t>
        <a:bodyPr/>
        <a:lstStyle/>
        <a:p>
          <a:endParaRPr lang="ru-RU"/>
        </a:p>
      </dgm:t>
    </dgm:pt>
    <dgm:pt modelId="{E957BE09-4566-466F-BB52-07922D248B8E}" type="sibTrans" cxnId="{EC459B15-5818-4729-8731-A53B34BE66A9}">
      <dgm:prSet/>
      <dgm:spPr/>
      <dgm:t>
        <a:bodyPr/>
        <a:lstStyle/>
        <a:p>
          <a:endParaRPr lang="ru-RU"/>
        </a:p>
      </dgm:t>
    </dgm:pt>
    <dgm:pt modelId="{F9460F7F-F459-475F-8738-FFC2F982314F}">
      <dgm:prSet phldrT="[Текст]" custT="1"/>
      <dgm:spPr>
        <a:ln>
          <a:solidFill>
            <a:srgbClr val="059323"/>
          </a:solidFill>
        </a:ln>
      </dgm:spPr>
      <dgm:t>
        <a:bodyPr/>
        <a:lstStyle/>
        <a:p>
          <a:pPr algn="ctr">
            <a:lnSpc>
              <a:spcPts val="1300"/>
            </a:lnSpc>
            <a:spcAft>
              <a:spcPts val="0"/>
            </a:spcAft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Организация, </a:t>
          </a:r>
        </a:p>
        <a:p>
          <a:pPr algn="ctr">
            <a:lnSpc>
              <a:spcPts val="1300"/>
            </a:lnSpc>
            <a:spcAft>
              <a:spcPts val="0"/>
            </a:spcAft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проводящая СОУТ, составляет отчет о ее проведении и передает его работодателю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B09570AF-D401-4F60-8578-6D5F85E4EE90}" type="parTrans" cxnId="{2E167F01-876B-4C64-819D-90FD1A1FF8A2}">
      <dgm:prSet/>
      <dgm:spPr>
        <a:ln>
          <a:solidFill>
            <a:srgbClr val="059323"/>
          </a:solidFill>
        </a:ln>
      </dgm:spPr>
      <dgm:t>
        <a:bodyPr/>
        <a:lstStyle/>
        <a:p>
          <a:endParaRPr lang="ru-RU"/>
        </a:p>
      </dgm:t>
    </dgm:pt>
    <dgm:pt modelId="{6082DE3E-B0EA-487E-829C-DF125168C611}" type="sibTrans" cxnId="{2E167F01-876B-4C64-819D-90FD1A1FF8A2}">
      <dgm:prSet/>
      <dgm:spPr/>
      <dgm:t>
        <a:bodyPr/>
        <a:lstStyle/>
        <a:p>
          <a:endParaRPr lang="ru-RU"/>
        </a:p>
      </dgm:t>
    </dgm:pt>
    <dgm:pt modelId="{E623EB35-C096-4758-808C-FFEC185C23DE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Утверждает график проведения специальной оценки условий труда</a:t>
          </a:r>
          <a:endParaRPr lang="ru-RU" sz="1200" b="1" dirty="0"/>
        </a:p>
      </dgm:t>
    </dgm:pt>
    <dgm:pt modelId="{68552147-DA42-4546-8DB5-FDC0BA39E543}" type="sibTrans" cxnId="{5CA49C11-1BB6-4541-9BE2-81C20EFD54E2}">
      <dgm:prSet/>
      <dgm:spPr/>
      <dgm:t>
        <a:bodyPr/>
        <a:lstStyle/>
        <a:p>
          <a:endParaRPr lang="ru-RU"/>
        </a:p>
      </dgm:t>
    </dgm:pt>
    <dgm:pt modelId="{E3BD748D-4364-463D-9FD9-B14052880C2A}" type="parTrans" cxnId="{5CA49C11-1BB6-4541-9BE2-81C20EFD54E2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1F4D132B-8955-47A4-81EB-6BD17CBC33C8}">
      <dgm:prSet custT="1"/>
      <dgm:spPr>
        <a:ln>
          <a:solidFill>
            <a:srgbClr val="059323"/>
          </a:solidFill>
        </a:ln>
      </dgm:spPr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Отчет о проведении СОУТ подписывается всеми членами комиссии и утверждается председателем комиссии</a:t>
          </a:r>
        </a:p>
      </dgm:t>
    </dgm:pt>
    <dgm:pt modelId="{30CEE4FF-F8FF-441A-AC29-3B2F5E52C488}" type="sibTrans" cxnId="{CFB6F1AB-55D2-445C-9FFF-846CC78A2381}">
      <dgm:prSet/>
      <dgm:spPr/>
      <dgm:t>
        <a:bodyPr/>
        <a:lstStyle/>
        <a:p>
          <a:endParaRPr lang="ru-RU"/>
        </a:p>
      </dgm:t>
    </dgm:pt>
    <dgm:pt modelId="{08FF40F6-7231-478D-AC4E-76DB512D4601}" type="parTrans" cxnId="{CFB6F1AB-55D2-445C-9FFF-846CC78A2381}">
      <dgm:prSet/>
      <dgm:spPr>
        <a:ln>
          <a:solidFill>
            <a:srgbClr val="059323"/>
          </a:solidFill>
        </a:ln>
      </dgm:spPr>
      <dgm:t>
        <a:bodyPr/>
        <a:lstStyle/>
        <a:p>
          <a:endParaRPr lang="ru-RU"/>
        </a:p>
      </dgm:t>
    </dgm:pt>
    <dgm:pt modelId="{734A03AE-36AE-41CC-BBD1-D5A3FD4A1B93}">
      <dgm:prSet/>
      <dgm:spPr>
        <a:ln>
          <a:solidFill>
            <a:srgbClr val="E72347"/>
          </a:solidFill>
        </a:ln>
      </dgm:spPr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ru-RU" b="1" dirty="0" smtClean="0">
              <a:latin typeface="Arial" pitchFamily="34" charset="0"/>
              <a:cs typeface="Arial" pitchFamily="34" charset="0"/>
            </a:rPr>
            <a:t>Член комиссии, </a:t>
          </a:r>
        </a:p>
        <a:p>
          <a:pPr>
            <a:lnSpc>
              <a:spcPts val="1300"/>
            </a:lnSpc>
            <a:spcAft>
              <a:spcPts val="0"/>
            </a:spcAft>
          </a:pPr>
          <a:r>
            <a:rPr lang="ru-RU" b="1" dirty="0" smtClean="0">
              <a:latin typeface="Arial" pitchFamily="34" charset="0"/>
              <a:cs typeface="Arial" pitchFamily="34" charset="0"/>
            </a:rPr>
            <a:t>который не согласен с результатами проведения СОУТ, имеет право изложить мотивированное особое мнение, которое прилагается к отчету</a:t>
          </a:r>
        </a:p>
      </dgm:t>
    </dgm:pt>
    <dgm:pt modelId="{65469DC6-A54D-4BD6-AD7A-CBC8E6BD579D}" type="parTrans" cxnId="{72BF1D3F-281E-4715-A031-6FB3D416C8CF}">
      <dgm:prSet/>
      <dgm:spPr>
        <a:ln>
          <a:solidFill>
            <a:srgbClr val="059323"/>
          </a:solidFill>
        </a:ln>
      </dgm:spPr>
      <dgm:t>
        <a:bodyPr/>
        <a:lstStyle/>
        <a:p>
          <a:endParaRPr lang="ru-RU">
            <a:ln w="12700">
              <a:solidFill>
                <a:schemeClr val="tx1"/>
              </a:solidFill>
            </a:ln>
          </a:endParaRPr>
        </a:p>
      </dgm:t>
    </dgm:pt>
    <dgm:pt modelId="{3321C2E1-27DC-42C6-A020-307AA13E05F3}" type="sibTrans" cxnId="{72BF1D3F-281E-4715-A031-6FB3D416C8CF}">
      <dgm:prSet/>
      <dgm:spPr/>
      <dgm:t>
        <a:bodyPr/>
        <a:lstStyle/>
        <a:p>
          <a:endParaRPr lang="ru-RU"/>
        </a:p>
      </dgm:t>
    </dgm:pt>
    <dgm:pt modelId="{B8104F5C-E121-49C6-90E1-22DBEDC0172B}">
      <dgm:prSet phldrT="[Текст]" custT="1"/>
      <dgm:spPr>
        <a:solidFill>
          <a:srgbClr val="0099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Arial" pitchFamily="34" charset="0"/>
              <a:cs typeface="Arial" pitchFamily="34" charset="0"/>
            </a:rPr>
            <a:t>После утверждения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Arial" pitchFamily="34" charset="0"/>
              <a:cs typeface="Arial" pitchFamily="34" charset="0"/>
            </a:rPr>
            <a:t>отчета СОУТ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05A0BB05-A928-4C14-A447-D813AEDC575B}" type="sibTrans" cxnId="{BF637BDA-C0D3-432E-BA2D-61FC98FAC0C4}">
      <dgm:prSet/>
      <dgm:spPr/>
      <dgm:t>
        <a:bodyPr/>
        <a:lstStyle/>
        <a:p>
          <a:endParaRPr lang="ru-RU"/>
        </a:p>
      </dgm:t>
    </dgm:pt>
    <dgm:pt modelId="{6FDC566A-16F6-4CE5-BC7E-B9F600167AC6}" type="parTrans" cxnId="{BF637BDA-C0D3-432E-BA2D-61FC98FAC0C4}">
      <dgm:prSet/>
      <dgm:spPr/>
      <dgm:t>
        <a:bodyPr/>
        <a:lstStyle/>
        <a:p>
          <a:endParaRPr lang="ru-RU"/>
        </a:p>
      </dgm:t>
    </dgm:pt>
    <dgm:pt modelId="{55C1C005-C173-435B-B3F7-7D60DC2C338F}">
      <dgm:prSet custT="1"/>
      <dgm:spPr>
        <a:ln>
          <a:solidFill>
            <a:srgbClr val="0099CC"/>
          </a:solidFill>
        </a:ln>
      </dgm:spPr>
      <dgm:t>
        <a:bodyPr/>
        <a:lstStyle/>
        <a:p>
          <a:pPr algn="ctr">
            <a:lnSpc>
              <a:spcPts val="1300"/>
            </a:lnSpc>
            <a:spcAft>
              <a:spcPts val="0"/>
            </a:spcAft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В течение 30-и </a:t>
          </a:r>
        </a:p>
        <a:p>
          <a:pPr algn="ctr">
            <a:lnSpc>
              <a:spcPts val="1300"/>
            </a:lnSpc>
            <a:spcAft>
              <a:spcPts val="0"/>
            </a:spcAft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рабочих дней подает декларацию  соответствия условий труда </a:t>
          </a:r>
        </a:p>
        <a:p>
          <a:pPr algn="ctr">
            <a:lnSpc>
              <a:spcPts val="1300"/>
            </a:lnSpc>
            <a:spcAft>
              <a:spcPts val="0"/>
            </a:spcAft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в Государственную инспекцию труда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9B2D19C1-92E8-4794-BF36-312B057C1378}" type="parTrans" cxnId="{10B6E7A1-08EA-48CB-BBB8-EE92505F2924}">
      <dgm:prSet/>
      <dgm:spPr>
        <a:ln>
          <a:solidFill>
            <a:srgbClr val="0099CC"/>
          </a:solidFill>
        </a:ln>
      </dgm:spPr>
      <dgm:t>
        <a:bodyPr/>
        <a:lstStyle/>
        <a:p>
          <a:endParaRPr lang="ru-RU"/>
        </a:p>
      </dgm:t>
    </dgm:pt>
    <dgm:pt modelId="{FD968383-C5AA-4285-B5C2-F069F54F7343}" type="sibTrans" cxnId="{10B6E7A1-08EA-48CB-BBB8-EE92505F2924}">
      <dgm:prSet/>
      <dgm:spPr/>
      <dgm:t>
        <a:bodyPr/>
        <a:lstStyle/>
        <a:p>
          <a:endParaRPr lang="ru-RU"/>
        </a:p>
      </dgm:t>
    </dgm:pt>
    <dgm:pt modelId="{F97B2ACA-BB84-4360-936E-BE320158B743}" type="pres">
      <dgm:prSet presAssocID="{691ABB24-5D1A-4A77-93E8-51DF367C576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AEC241-050C-4382-8F2D-95C76EA5B3B3}" type="pres">
      <dgm:prSet presAssocID="{6792D280-791E-44CD-A410-6F56387C7DD4}" presName="root" presStyleCnt="0"/>
      <dgm:spPr/>
      <dgm:t>
        <a:bodyPr/>
        <a:lstStyle/>
        <a:p>
          <a:endParaRPr lang="ru-RU"/>
        </a:p>
      </dgm:t>
    </dgm:pt>
    <dgm:pt modelId="{918F47BD-4B35-47C1-BCC1-97F33E437C65}" type="pres">
      <dgm:prSet presAssocID="{6792D280-791E-44CD-A410-6F56387C7DD4}" presName="rootComposite" presStyleCnt="0"/>
      <dgm:spPr/>
      <dgm:t>
        <a:bodyPr/>
        <a:lstStyle/>
        <a:p>
          <a:endParaRPr lang="ru-RU"/>
        </a:p>
      </dgm:t>
    </dgm:pt>
    <dgm:pt modelId="{52F4A0C0-DB32-4D5A-A983-C578FFBA29A8}" type="pres">
      <dgm:prSet presAssocID="{6792D280-791E-44CD-A410-6F56387C7DD4}" presName="rootText" presStyleLbl="node1" presStyleIdx="0" presStyleCnt="3" custScaleX="151980" custScaleY="84697" custLinFactNeighborX="8588" custLinFactNeighborY="-540"/>
      <dgm:spPr/>
      <dgm:t>
        <a:bodyPr/>
        <a:lstStyle/>
        <a:p>
          <a:endParaRPr lang="ru-RU"/>
        </a:p>
      </dgm:t>
    </dgm:pt>
    <dgm:pt modelId="{BA8A15E8-B1C6-4689-95E2-43CD862AF0DB}" type="pres">
      <dgm:prSet presAssocID="{6792D280-791E-44CD-A410-6F56387C7DD4}" presName="rootConnector" presStyleLbl="node1" presStyleIdx="0" presStyleCnt="3"/>
      <dgm:spPr/>
      <dgm:t>
        <a:bodyPr/>
        <a:lstStyle/>
        <a:p>
          <a:endParaRPr lang="ru-RU"/>
        </a:p>
      </dgm:t>
    </dgm:pt>
    <dgm:pt modelId="{AEE95C54-C717-4AD1-A1ED-064159EE77FE}" type="pres">
      <dgm:prSet presAssocID="{6792D280-791E-44CD-A410-6F56387C7DD4}" presName="childShape" presStyleCnt="0"/>
      <dgm:spPr/>
      <dgm:t>
        <a:bodyPr/>
        <a:lstStyle/>
        <a:p>
          <a:endParaRPr lang="ru-RU"/>
        </a:p>
      </dgm:t>
    </dgm:pt>
    <dgm:pt modelId="{E7768324-F48A-4BE6-839D-362830D995BD}" type="pres">
      <dgm:prSet presAssocID="{78D36A58-9BE1-45FB-AE9E-9EB7BD6D9B72}" presName="Name13" presStyleLbl="parChTrans1D2" presStyleIdx="0" presStyleCnt="9"/>
      <dgm:spPr/>
      <dgm:t>
        <a:bodyPr/>
        <a:lstStyle/>
        <a:p>
          <a:endParaRPr lang="ru-RU"/>
        </a:p>
      </dgm:t>
    </dgm:pt>
    <dgm:pt modelId="{38CD9C10-7E0E-4529-A2A6-1A8E626953F7}" type="pres">
      <dgm:prSet presAssocID="{10033B42-3293-4926-9E8D-083EC92E1AE0}" presName="childText" presStyleLbl="bgAcc1" presStyleIdx="0" presStyleCnt="9" custScaleX="142681" custScaleY="133100" custLinFactNeighborX="16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4B718-65C9-46CB-B1F4-11A4539F2092}" type="pres">
      <dgm:prSet presAssocID="{1D0E8FDD-1A3B-4355-9B5D-253041C00B5E}" presName="Name13" presStyleLbl="parChTrans1D2" presStyleIdx="1" presStyleCnt="9"/>
      <dgm:spPr/>
      <dgm:t>
        <a:bodyPr/>
        <a:lstStyle/>
        <a:p>
          <a:endParaRPr lang="ru-RU"/>
        </a:p>
      </dgm:t>
    </dgm:pt>
    <dgm:pt modelId="{C8261F00-C763-4C61-A57C-349FAC68FF94}" type="pres">
      <dgm:prSet presAssocID="{49CC253B-73BC-4162-A167-05983D162135}" presName="childText" presStyleLbl="bgAcc1" presStyleIdx="1" presStyleCnt="9" custScaleX="142681" custScaleY="133100" custLinFactNeighborX="16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1A7CE-CEC1-4C5A-B8C6-635DDFBEDD89}" type="pres">
      <dgm:prSet presAssocID="{E3BD748D-4364-463D-9FD9-B14052880C2A}" presName="Name13" presStyleLbl="parChTrans1D2" presStyleIdx="2" presStyleCnt="9"/>
      <dgm:spPr/>
      <dgm:t>
        <a:bodyPr/>
        <a:lstStyle/>
        <a:p>
          <a:endParaRPr lang="ru-RU"/>
        </a:p>
      </dgm:t>
    </dgm:pt>
    <dgm:pt modelId="{42A1E2F3-5F19-4B27-A030-18B5EEA47C4F}" type="pres">
      <dgm:prSet presAssocID="{E623EB35-C096-4758-808C-FFEC185C23DE}" presName="childText" presStyleLbl="bgAcc1" presStyleIdx="2" presStyleCnt="9" custScaleX="142681" custScaleY="133100" custLinFactNeighborX="16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F534E-9CE1-48C7-8B0C-D9D4AF338FEF}" type="pres">
      <dgm:prSet presAssocID="{BE1D9A22-BEA9-44FA-841F-CA942C4EA116}" presName="root" presStyleCnt="0"/>
      <dgm:spPr/>
      <dgm:t>
        <a:bodyPr/>
        <a:lstStyle/>
        <a:p>
          <a:endParaRPr lang="ru-RU"/>
        </a:p>
      </dgm:t>
    </dgm:pt>
    <dgm:pt modelId="{B40ACC57-175A-4EED-B900-EFCAFC71683C}" type="pres">
      <dgm:prSet presAssocID="{BE1D9A22-BEA9-44FA-841F-CA942C4EA116}" presName="rootComposite" presStyleCnt="0"/>
      <dgm:spPr/>
      <dgm:t>
        <a:bodyPr/>
        <a:lstStyle/>
        <a:p>
          <a:endParaRPr lang="ru-RU"/>
        </a:p>
      </dgm:t>
    </dgm:pt>
    <dgm:pt modelId="{9154381E-CAE1-4130-A1E7-C7654B777851}" type="pres">
      <dgm:prSet presAssocID="{BE1D9A22-BEA9-44FA-841F-CA942C4EA116}" presName="rootText" presStyleLbl="node1" presStyleIdx="1" presStyleCnt="3" custScaleX="151980" custScaleY="84697" custLinFactNeighborX="333" custLinFactNeighborY="-540"/>
      <dgm:spPr/>
      <dgm:t>
        <a:bodyPr/>
        <a:lstStyle/>
        <a:p>
          <a:endParaRPr lang="ru-RU"/>
        </a:p>
      </dgm:t>
    </dgm:pt>
    <dgm:pt modelId="{435C914C-1400-4005-8F18-DBED219C86EA}" type="pres">
      <dgm:prSet presAssocID="{BE1D9A22-BEA9-44FA-841F-CA942C4EA116}" presName="rootConnector" presStyleLbl="node1" presStyleIdx="1" presStyleCnt="3"/>
      <dgm:spPr/>
      <dgm:t>
        <a:bodyPr/>
        <a:lstStyle/>
        <a:p>
          <a:endParaRPr lang="ru-RU"/>
        </a:p>
      </dgm:t>
    </dgm:pt>
    <dgm:pt modelId="{AE5F4459-72F9-4BCC-A3D2-9B717962F6DF}" type="pres">
      <dgm:prSet presAssocID="{BE1D9A22-BEA9-44FA-841F-CA942C4EA116}" presName="childShape" presStyleCnt="0"/>
      <dgm:spPr/>
      <dgm:t>
        <a:bodyPr/>
        <a:lstStyle/>
        <a:p>
          <a:endParaRPr lang="ru-RU"/>
        </a:p>
      </dgm:t>
    </dgm:pt>
    <dgm:pt modelId="{CCFEC49F-7910-459C-BE14-04456AF16449}" type="pres">
      <dgm:prSet presAssocID="{B09570AF-D401-4F60-8578-6D5F85E4EE90}" presName="Name13" presStyleLbl="parChTrans1D2" presStyleIdx="3" presStyleCnt="9"/>
      <dgm:spPr/>
      <dgm:t>
        <a:bodyPr/>
        <a:lstStyle/>
        <a:p>
          <a:endParaRPr lang="ru-RU"/>
        </a:p>
      </dgm:t>
    </dgm:pt>
    <dgm:pt modelId="{89608732-2181-4642-B681-B037B504BC1A}" type="pres">
      <dgm:prSet presAssocID="{F9460F7F-F459-475F-8738-FFC2F982314F}" presName="childText" presStyleLbl="bgAcc1" presStyleIdx="3" presStyleCnt="9" custScaleX="153854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1AFE2-C652-48AF-92D6-606732622A18}" type="pres">
      <dgm:prSet presAssocID="{08FF40F6-7231-478D-AC4E-76DB512D4601}" presName="Name13" presStyleLbl="parChTrans1D2" presStyleIdx="4" presStyleCnt="9"/>
      <dgm:spPr/>
      <dgm:t>
        <a:bodyPr/>
        <a:lstStyle/>
        <a:p>
          <a:endParaRPr lang="ru-RU"/>
        </a:p>
      </dgm:t>
    </dgm:pt>
    <dgm:pt modelId="{A95C4A7B-8194-44A0-A51F-06360D29A989}" type="pres">
      <dgm:prSet presAssocID="{1F4D132B-8955-47A4-81EB-6BD17CBC33C8}" presName="childText" presStyleLbl="bgAcc1" presStyleIdx="4" presStyleCnt="9" custScaleX="153854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C8D31-DA2E-44A6-8F50-379311E2246D}" type="pres">
      <dgm:prSet presAssocID="{65469DC6-A54D-4BD6-AD7A-CBC8E6BD579D}" presName="Name13" presStyleLbl="parChTrans1D2" presStyleIdx="5" presStyleCnt="9"/>
      <dgm:spPr/>
      <dgm:t>
        <a:bodyPr/>
        <a:lstStyle/>
        <a:p>
          <a:endParaRPr lang="ru-RU"/>
        </a:p>
      </dgm:t>
    </dgm:pt>
    <dgm:pt modelId="{E7AA4509-BD64-400B-8486-C1CE24A4C1F1}" type="pres">
      <dgm:prSet presAssocID="{734A03AE-36AE-41CC-BBD1-D5A3FD4A1B93}" presName="childText" presStyleLbl="bgAcc1" presStyleIdx="5" presStyleCnt="9" custScaleX="153854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E1D5F-D960-49F9-A56B-4E5486633FF8}" type="pres">
      <dgm:prSet presAssocID="{B8104F5C-E121-49C6-90E1-22DBEDC0172B}" presName="root" presStyleCnt="0"/>
      <dgm:spPr/>
      <dgm:t>
        <a:bodyPr/>
        <a:lstStyle/>
        <a:p>
          <a:endParaRPr lang="ru-RU"/>
        </a:p>
      </dgm:t>
    </dgm:pt>
    <dgm:pt modelId="{CA94A7E0-CD7F-4AAE-B367-E601E533337C}" type="pres">
      <dgm:prSet presAssocID="{B8104F5C-E121-49C6-90E1-22DBEDC0172B}" presName="rootComposite" presStyleCnt="0"/>
      <dgm:spPr/>
      <dgm:t>
        <a:bodyPr/>
        <a:lstStyle/>
        <a:p>
          <a:endParaRPr lang="ru-RU"/>
        </a:p>
      </dgm:t>
    </dgm:pt>
    <dgm:pt modelId="{9C516F19-D7AA-4266-B132-D675F2995F27}" type="pres">
      <dgm:prSet presAssocID="{B8104F5C-E121-49C6-90E1-22DBEDC0172B}" presName="rootText" presStyleLbl="node1" presStyleIdx="2" presStyleCnt="3" custScaleX="151953" custScaleY="84599" custLinFactNeighborX="-3671" custLinFactNeighborY="-540"/>
      <dgm:spPr/>
      <dgm:t>
        <a:bodyPr/>
        <a:lstStyle/>
        <a:p>
          <a:endParaRPr lang="ru-RU"/>
        </a:p>
      </dgm:t>
    </dgm:pt>
    <dgm:pt modelId="{98ED9F38-F6E4-472E-BC3F-B29C45AB2A24}" type="pres">
      <dgm:prSet presAssocID="{B8104F5C-E121-49C6-90E1-22DBEDC0172B}" presName="rootConnector" presStyleLbl="node1" presStyleIdx="2" presStyleCnt="3"/>
      <dgm:spPr/>
      <dgm:t>
        <a:bodyPr/>
        <a:lstStyle/>
        <a:p>
          <a:endParaRPr lang="ru-RU"/>
        </a:p>
      </dgm:t>
    </dgm:pt>
    <dgm:pt modelId="{36A8291C-05B2-4945-AC9C-E5FF861CCA90}" type="pres">
      <dgm:prSet presAssocID="{B8104F5C-E121-49C6-90E1-22DBEDC0172B}" presName="childShape" presStyleCnt="0"/>
      <dgm:spPr/>
      <dgm:t>
        <a:bodyPr/>
        <a:lstStyle/>
        <a:p>
          <a:endParaRPr lang="ru-RU"/>
        </a:p>
      </dgm:t>
    </dgm:pt>
    <dgm:pt modelId="{649DE75A-A5A5-43FA-9EC4-D173463CD6E3}" type="pres">
      <dgm:prSet presAssocID="{1B8C75D6-3AB2-4B0A-BE1E-0DB30D384409}" presName="Name13" presStyleLbl="parChTrans1D2" presStyleIdx="6" presStyleCnt="9"/>
      <dgm:spPr/>
      <dgm:t>
        <a:bodyPr/>
        <a:lstStyle/>
        <a:p>
          <a:endParaRPr lang="ru-RU"/>
        </a:p>
      </dgm:t>
    </dgm:pt>
    <dgm:pt modelId="{A4B6F99B-9580-459E-8289-2E421C6232C1}" type="pres">
      <dgm:prSet presAssocID="{BA823A0F-A910-4679-9A80-EAAC45E70862}" presName="childText" presStyleLbl="bgAcc1" presStyleIdx="6" presStyleCnt="9" custScaleX="154323" custScaleY="133100" custLinFactNeighborX="-6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361A4-06A4-49F0-ACC1-FD88930480E4}" type="pres">
      <dgm:prSet presAssocID="{965EEAD0-6FE3-4439-BDA4-52C009AFEBB7}" presName="Name13" presStyleLbl="parChTrans1D2" presStyleIdx="7" presStyleCnt="9"/>
      <dgm:spPr/>
      <dgm:t>
        <a:bodyPr/>
        <a:lstStyle/>
        <a:p>
          <a:endParaRPr lang="ru-RU"/>
        </a:p>
      </dgm:t>
    </dgm:pt>
    <dgm:pt modelId="{50198FCC-6F82-402F-B2FF-07A538701DAA}" type="pres">
      <dgm:prSet presAssocID="{148DD5C9-76CF-4929-923D-48AA9A81D4C7}" presName="childText" presStyleLbl="bgAcc1" presStyleIdx="7" presStyleCnt="9" custScaleX="154323" custScaleY="133100" custLinFactNeighborX="-6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C3693-B1EA-4A27-9CBC-7CC58FF3FC59}" type="pres">
      <dgm:prSet presAssocID="{9B2D19C1-92E8-4794-BF36-312B057C1378}" presName="Name13" presStyleLbl="parChTrans1D2" presStyleIdx="8" presStyleCnt="9"/>
      <dgm:spPr/>
      <dgm:t>
        <a:bodyPr/>
        <a:lstStyle/>
        <a:p>
          <a:endParaRPr lang="ru-RU"/>
        </a:p>
      </dgm:t>
    </dgm:pt>
    <dgm:pt modelId="{CEE30619-E6A0-4E0D-93E0-21747E4ECCF1}" type="pres">
      <dgm:prSet presAssocID="{55C1C005-C173-435B-B3F7-7D60DC2C338F}" presName="childText" presStyleLbl="bgAcc1" presStyleIdx="8" presStyleCnt="9" custScaleX="154323" custScaleY="133100" custLinFactNeighborX="-6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18DB2F-F99A-4255-9AE3-619625BF9D24}" type="presOf" srcId="{965EEAD0-6FE3-4439-BDA4-52C009AFEBB7}" destId="{F5D361A4-06A4-49F0-ACC1-FD88930480E4}" srcOrd="0" destOrd="0" presId="urn:microsoft.com/office/officeart/2005/8/layout/hierarchy3"/>
    <dgm:cxn modelId="{ADDE8274-4AD7-4667-9B76-E82456DC06E4}" type="presOf" srcId="{1D0E8FDD-1A3B-4355-9B5D-253041C00B5E}" destId="{CFB4B718-65C9-46CB-B1F4-11A4539F2092}" srcOrd="0" destOrd="0" presId="urn:microsoft.com/office/officeart/2005/8/layout/hierarchy3"/>
    <dgm:cxn modelId="{1A12CB05-02A8-484B-8287-A73844057167}" type="presOf" srcId="{10033B42-3293-4926-9E8D-083EC92E1AE0}" destId="{38CD9C10-7E0E-4529-A2A6-1A8E626953F7}" srcOrd="0" destOrd="0" presId="urn:microsoft.com/office/officeart/2005/8/layout/hierarchy3"/>
    <dgm:cxn modelId="{B2FCE7C4-21AB-4A52-9FC3-75ACF2B22998}" type="presOf" srcId="{691ABB24-5D1A-4A77-93E8-51DF367C576F}" destId="{F97B2ACA-BB84-4360-936E-BE320158B743}" srcOrd="0" destOrd="0" presId="urn:microsoft.com/office/officeart/2005/8/layout/hierarchy3"/>
    <dgm:cxn modelId="{D6F6E4E5-0379-429D-9DBA-B230E91B22C7}" type="presOf" srcId="{65469DC6-A54D-4BD6-AD7A-CBC8E6BD579D}" destId="{15AC8D31-DA2E-44A6-8F50-379311E2246D}" srcOrd="0" destOrd="0" presId="urn:microsoft.com/office/officeart/2005/8/layout/hierarchy3"/>
    <dgm:cxn modelId="{E6A440C1-13F2-4082-B4B0-CDF093D1B300}" type="presOf" srcId="{55C1C005-C173-435B-B3F7-7D60DC2C338F}" destId="{CEE30619-E6A0-4E0D-93E0-21747E4ECCF1}" srcOrd="0" destOrd="0" presId="urn:microsoft.com/office/officeart/2005/8/layout/hierarchy3"/>
    <dgm:cxn modelId="{10B6E7A1-08EA-48CB-BBB8-EE92505F2924}" srcId="{B8104F5C-E121-49C6-90E1-22DBEDC0172B}" destId="{55C1C005-C173-435B-B3F7-7D60DC2C338F}" srcOrd="2" destOrd="0" parTransId="{9B2D19C1-92E8-4794-BF36-312B057C1378}" sibTransId="{FD968383-C5AA-4285-B5C2-F069F54F7343}"/>
    <dgm:cxn modelId="{D30B1C7B-5E0A-42A7-9937-B7546E37ABAB}" type="presOf" srcId="{6792D280-791E-44CD-A410-6F56387C7DD4}" destId="{52F4A0C0-DB32-4D5A-A983-C578FFBA29A8}" srcOrd="0" destOrd="0" presId="urn:microsoft.com/office/officeart/2005/8/layout/hierarchy3"/>
    <dgm:cxn modelId="{0CAA2A19-024A-479A-9DB4-C95CCB722820}" type="presOf" srcId="{08FF40F6-7231-478D-AC4E-76DB512D4601}" destId="{BAF1AFE2-C652-48AF-92D6-606732622A18}" srcOrd="0" destOrd="0" presId="urn:microsoft.com/office/officeart/2005/8/layout/hierarchy3"/>
    <dgm:cxn modelId="{DDB8804E-0F9E-478D-AD44-9FCBAEF2BE92}" type="presOf" srcId="{78D36A58-9BE1-45FB-AE9E-9EB7BD6D9B72}" destId="{E7768324-F48A-4BE6-839D-362830D995BD}" srcOrd="0" destOrd="0" presId="urn:microsoft.com/office/officeart/2005/8/layout/hierarchy3"/>
    <dgm:cxn modelId="{20B3F427-FF11-4911-9B85-7C66750DCB9C}" type="presOf" srcId="{F9460F7F-F459-475F-8738-FFC2F982314F}" destId="{89608732-2181-4642-B681-B037B504BC1A}" srcOrd="0" destOrd="0" presId="urn:microsoft.com/office/officeart/2005/8/layout/hierarchy3"/>
    <dgm:cxn modelId="{752F52EA-20A9-4BE6-978D-4EC850FD95BB}" srcId="{6792D280-791E-44CD-A410-6F56387C7DD4}" destId="{49CC253B-73BC-4162-A167-05983D162135}" srcOrd="1" destOrd="0" parTransId="{1D0E8FDD-1A3B-4355-9B5D-253041C00B5E}" sibTransId="{B78E1EF1-F224-4948-8B62-2C1A09C1ED4A}"/>
    <dgm:cxn modelId="{06A0ED7A-67C2-4DDA-A0F5-BBFBAD884766}" type="presOf" srcId="{1F4D132B-8955-47A4-81EB-6BD17CBC33C8}" destId="{A95C4A7B-8194-44A0-A51F-06360D29A989}" srcOrd="0" destOrd="0" presId="urn:microsoft.com/office/officeart/2005/8/layout/hierarchy3"/>
    <dgm:cxn modelId="{A657F25D-B4A8-451F-90ED-BC5B6ABA7776}" type="presOf" srcId="{1B8C75D6-3AB2-4B0A-BE1E-0DB30D384409}" destId="{649DE75A-A5A5-43FA-9EC4-D173463CD6E3}" srcOrd="0" destOrd="0" presId="urn:microsoft.com/office/officeart/2005/8/layout/hierarchy3"/>
    <dgm:cxn modelId="{BC80B55A-BAA1-476D-BB4F-BD5810E34EF5}" type="presOf" srcId="{B09570AF-D401-4F60-8578-6D5F85E4EE90}" destId="{CCFEC49F-7910-459C-BE14-04456AF16449}" srcOrd="0" destOrd="0" presId="urn:microsoft.com/office/officeart/2005/8/layout/hierarchy3"/>
    <dgm:cxn modelId="{931E82FC-7AF1-4CDB-827D-E266FB1F7838}" type="presOf" srcId="{E623EB35-C096-4758-808C-FFEC185C23DE}" destId="{42A1E2F3-5F19-4B27-A030-18B5EEA47C4F}" srcOrd="0" destOrd="0" presId="urn:microsoft.com/office/officeart/2005/8/layout/hierarchy3"/>
    <dgm:cxn modelId="{A235E794-B3E1-45DA-9FEB-9742501E6357}" type="presOf" srcId="{BE1D9A22-BEA9-44FA-841F-CA942C4EA116}" destId="{9154381E-CAE1-4130-A1E7-C7654B777851}" srcOrd="0" destOrd="0" presId="urn:microsoft.com/office/officeart/2005/8/layout/hierarchy3"/>
    <dgm:cxn modelId="{B6E70D1B-6F98-4CAB-989F-82E7ED0E7A90}" type="presOf" srcId="{49CC253B-73BC-4162-A167-05983D162135}" destId="{C8261F00-C763-4C61-A57C-349FAC68FF94}" srcOrd="0" destOrd="0" presId="urn:microsoft.com/office/officeart/2005/8/layout/hierarchy3"/>
    <dgm:cxn modelId="{2E167F01-876B-4C64-819D-90FD1A1FF8A2}" srcId="{BE1D9A22-BEA9-44FA-841F-CA942C4EA116}" destId="{F9460F7F-F459-475F-8738-FFC2F982314F}" srcOrd="0" destOrd="0" parTransId="{B09570AF-D401-4F60-8578-6D5F85E4EE90}" sibTransId="{6082DE3E-B0EA-487E-829C-DF125168C611}"/>
    <dgm:cxn modelId="{A2DD70A0-FFC4-4CC2-9326-2B1EDBE7642B}" srcId="{B8104F5C-E121-49C6-90E1-22DBEDC0172B}" destId="{148DD5C9-76CF-4929-923D-48AA9A81D4C7}" srcOrd="1" destOrd="0" parTransId="{965EEAD0-6FE3-4439-BDA4-52C009AFEBB7}" sibTransId="{29A50D5E-A04A-4B56-9D47-FF06DD9FD9D8}"/>
    <dgm:cxn modelId="{2D6889B5-F097-4EF3-ADAB-0EC734C2D553}" type="presOf" srcId="{148DD5C9-76CF-4929-923D-48AA9A81D4C7}" destId="{50198FCC-6F82-402F-B2FF-07A538701DAA}" srcOrd="0" destOrd="0" presId="urn:microsoft.com/office/officeart/2005/8/layout/hierarchy3"/>
    <dgm:cxn modelId="{7299D11C-C361-459B-9D09-826F94C84423}" type="presOf" srcId="{E3BD748D-4364-463D-9FD9-B14052880C2A}" destId="{9431A7CE-CEC1-4C5A-B8C6-635DDFBEDD89}" srcOrd="0" destOrd="0" presId="urn:microsoft.com/office/officeart/2005/8/layout/hierarchy3"/>
    <dgm:cxn modelId="{FF4ED6BD-18C1-4F5C-A617-C4ED8D85410B}" type="presOf" srcId="{BE1D9A22-BEA9-44FA-841F-CA942C4EA116}" destId="{435C914C-1400-4005-8F18-DBED219C86EA}" srcOrd="1" destOrd="0" presId="urn:microsoft.com/office/officeart/2005/8/layout/hierarchy3"/>
    <dgm:cxn modelId="{18B32799-44F2-4E99-8FD2-DBDEC95C9104}" type="presOf" srcId="{734A03AE-36AE-41CC-BBD1-D5A3FD4A1B93}" destId="{E7AA4509-BD64-400B-8486-C1CE24A4C1F1}" srcOrd="0" destOrd="0" presId="urn:microsoft.com/office/officeart/2005/8/layout/hierarchy3"/>
    <dgm:cxn modelId="{EC459B15-5818-4729-8731-A53B34BE66A9}" srcId="{691ABB24-5D1A-4A77-93E8-51DF367C576F}" destId="{BE1D9A22-BEA9-44FA-841F-CA942C4EA116}" srcOrd="1" destOrd="0" parTransId="{3CC266B6-3FD1-4599-9099-1AEACFA9E8FC}" sibTransId="{E957BE09-4566-466F-BB52-07922D248B8E}"/>
    <dgm:cxn modelId="{792715B3-625F-44C1-9719-B61A684FE394}" srcId="{691ABB24-5D1A-4A77-93E8-51DF367C576F}" destId="{6792D280-791E-44CD-A410-6F56387C7DD4}" srcOrd="0" destOrd="0" parTransId="{FB2DED2B-F299-4A52-833D-9128BD1716D2}" sibTransId="{60BFDD3D-6B9E-4D5C-8AC7-70507D9FFD7D}"/>
    <dgm:cxn modelId="{72BF1D3F-281E-4715-A031-6FB3D416C8CF}" srcId="{BE1D9A22-BEA9-44FA-841F-CA942C4EA116}" destId="{734A03AE-36AE-41CC-BBD1-D5A3FD4A1B93}" srcOrd="2" destOrd="0" parTransId="{65469DC6-A54D-4BD6-AD7A-CBC8E6BD579D}" sibTransId="{3321C2E1-27DC-42C6-A020-307AA13E05F3}"/>
    <dgm:cxn modelId="{761B22B7-A4FD-4D9E-B730-6A4D34E92AAB}" srcId="{6792D280-791E-44CD-A410-6F56387C7DD4}" destId="{10033B42-3293-4926-9E8D-083EC92E1AE0}" srcOrd="0" destOrd="0" parTransId="{78D36A58-9BE1-45FB-AE9E-9EB7BD6D9B72}" sibTransId="{102D008D-7507-400D-8183-00545492B463}"/>
    <dgm:cxn modelId="{F3032B32-3094-44EE-A960-58800D5E9570}" type="presOf" srcId="{BA823A0F-A910-4679-9A80-EAAC45E70862}" destId="{A4B6F99B-9580-459E-8289-2E421C6232C1}" srcOrd="0" destOrd="0" presId="urn:microsoft.com/office/officeart/2005/8/layout/hierarchy3"/>
    <dgm:cxn modelId="{CFB6F1AB-55D2-445C-9FFF-846CC78A2381}" srcId="{BE1D9A22-BEA9-44FA-841F-CA942C4EA116}" destId="{1F4D132B-8955-47A4-81EB-6BD17CBC33C8}" srcOrd="1" destOrd="0" parTransId="{08FF40F6-7231-478D-AC4E-76DB512D4601}" sibTransId="{30CEE4FF-F8FF-441A-AC29-3B2F5E52C488}"/>
    <dgm:cxn modelId="{247D2262-0A8A-43A4-AE3C-4DE3ABFD1612}" type="presOf" srcId="{B8104F5C-E121-49C6-90E1-22DBEDC0172B}" destId="{9C516F19-D7AA-4266-B132-D675F2995F27}" srcOrd="0" destOrd="0" presId="urn:microsoft.com/office/officeart/2005/8/layout/hierarchy3"/>
    <dgm:cxn modelId="{A4D0FEAE-7A9D-41F4-8291-296BADFBF244}" type="presOf" srcId="{B8104F5C-E121-49C6-90E1-22DBEDC0172B}" destId="{98ED9F38-F6E4-472E-BC3F-B29C45AB2A24}" srcOrd="1" destOrd="0" presId="urn:microsoft.com/office/officeart/2005/8/layout/hierarchy3"/>
    <dgm:cxn modelId="{B3E4E67D-F9B0-4ACB-863D-2E5A7CDCC350}" type="presOf" srcId="{9B2D19C1-92E8-4794-BF36-312B057C1378}" destId="{33FC3693-B1EA-4A27-9CBC-7CC58FF3FC59}" srcOrd="0" destOrd="0" presId="urn:microsoft.com/office/officeart/2005/8/layout/hierarchy3"/>
    <dgm:cxn modelId="{9F81817D-C920-4AC8-A9A9-CF53E93FA327}" type="presOf" srcId="{6792D280-791E-44CD-A410-6F56387C7DD4}" destId="{BA8A15E8-B1C6-4689-95E2-43CD862AF0DB}" srcOrd="1" destOrd="0" presId="urn:microsoft.com/office/officeart/2005/8/layout/hierarchy3"/>
    <dgm:cxn modelId="{D22E3164-6301-412C-9E72-CF8471747A46}" srcId="{B8104F5C-E121-49C6-90E1-22DBEDC0172B}" destId="{BA823A0F-A910-4679-9A80-EAAC45E70862}" srcOrd="0" destOrd="0" parTransId="{1B8C75D6-3AB2-4B0A-BE1E-0DB30D384409}" sibTransId="{4B74003A-308E-4C28-A232-0416DA051ABF}"/>
    <dgm:cxn modelId="{5CA49C11-1BB6-4541-9BE2-81C20EFD54E2}" srcId="{6792D280-791E-44CD-A410-6F56387C7DD4}" destId="{E623EB35-C096-4758-808C-FFEC185C23DE}" srcOrd="2" destOrd="0" parTransId="{E3BD748D-4364-463D-9FD9-B14052880C2A}" sibTransId="{68552147-DA42-4546-8DB5-FDC0BA39E543}"/>
    <dgm:cxn modelId="{BF637BDA-C0D3-432E-BA2D-61FC98FAC0C4}" srcId="{691ABB24-5D1A-4A77-93E8-51DF367C576F}" destId="{B8104F5C-E121-49C6-90E1-22DBEDC0172B}" srcOrd="2" destOrd="0" parTransId="{6FDC566A-16F6-4CE5-BC7E-B9F600167AC6}" sibTransId="{05A0BB05-A928-4C14-A447-D813AEDC575B}"/>
    <dgm:cxn modelId="{413B3B3A-4BB9-4C4B-9018-FCDF79A7BECB}" type="presParOf" srcId="{F97B2ACA-BB84-4360-936E-BE320158B743}" destId="{72AEC241-050C-4382-8F2D-95C76EA5B3B3}" srcOrd="0" destOrd="0" presId="urn:microsoft.com/office/officeart/2005/8/layout/hierarchy3"/>
    <dgm:cxn modelId="{835E3CA2-4DEE-4867-A7CC-B7886A885588}" type="presParOf" srcId="{72AEC241-050C-4382-8F2D-95C76EA5B3B3}" destId="{918F47BD-4B35-47C1-BCC1-97F33E437C65}" srcOrd="0" destOrd="0" presId="urn:microsoft.com/office/officeart/2005/8/layout/hierarchy3"/>
    <dgm:cxn modelId="{6E6FA52D-C172-468A-B3D1-E369B5D4665F}" type="presParOf" srcId="{918F47BD-4B35-47C1-BCC1-97F33E437C65}" destId="{52F4A0C0-DB32-4D5A-A983-C578FFBA29A8}" srcOrd="0" destOrd="0" presId="urn:microsoft.com/office/officeart/2005/8/layout/hierarchy3"/>
    <dgm:cxn modelId="{5B71E589-DAFD-4907-8228-B6416BF4A67A}" type="presParOf" srcId="{918F47BD-4B35-47C1-BCC1-97F33E437C65}" destId="{BA8A15E8-B1C6-4689-95E2-43CD862AF0DB}" srcOrd="1" destOrd="0" presId="urn:microsoft.com/office/officeart/2005/8/layout/hierarchy3"/>
    <dgm:cxn modelId="{8C562B86-26D8-4171-A184-9E194CA44E98}" type="presParOf" srcId="{72AEC241-050C-4382-8F2D-95C76EA5B3B3}" destId="{AEE95C54-C717-4AD1-A1ED-064159EE77FE}" srcOrd="1" destOrd="0" presId="urn:microsoft.com/office/officeart/2005/8/layout/hierarchy3"/>
    <dgm:cxn modelId="{BED8D9A7-43A4-453E-B6F1-C41D3D379929}" type="presParOf" srcId="{AEE95C54-C717-4AD1-A1ED-064159EE77FE}" destId="{E7768324-F48A-4BE6-839D-362830D995BD}" srcOrd="0" destOrd="0" presId="urn:microsoft.com/office/officeart/2005/8/layout/hierarchy3"/>
    <dgm:cxn modelId="{DCA4CC64-7B75-4D28-84D9-1191D05883E7}" type="presParOf" srcId="{AEE95C54-C717-4AD1-A1ED-064159EE77FE}" destId="{38CD9C10-7E0E-4529-A2A6-1A8E626953F7}" srcOrd="1" destOrd="0" presId="urn:microsoft.com/office/officeart/2005/8/layout/hierarchy3"/>
    <dgm:cxn modelId="{8F699302-97C8-491C-AB4B-98E0F88C11FD}" type="presParOf" srcId="{AEE95C54-C717-4AD1-A1ED-064159EE77FE}" destId="{CFB4B718-65C9-46CB-B1F4-11A4539F2092}" srcOrd="2" destOrd="0" presId="urn:microsoft.com/office/officeart/2005/8/layout/hierarchy3"/>
    <dgm:cxn modelId="{CC8040E5-FEFA-4670-9259-470901652699}" type="presParOf" srcId="{AEE95C54-C717-4AD1-A1ED-064159EE77FE}" destId="{C8261F00-C763-4C61-A57C-349FAC68FF94}" srcOrd="3" destOrd="0" presId="urn:microsoft.com/office/officeart/2005/8/layout/hierarchy3"/>
    <dgm:cxn modelId="{AD3C8D37-8443-4E83-8B2E-80368932C5C6}" type="presParOf" srcId="{AEE95C54-C717-4AD1-A1ED-064159EE77FE}" destId="{9431A7CE-CEC1-4C5A-B8C6-635DDFBEDD89}" srcOrd="4" destOrd="0" presId="urn:microsoft.com/office/officeart/2005/8/layout/hierarchy3"/>
    <dgm:cxn modelId="{BA0F5C87-8EA0-466C-BFA9-22359554A332}" type="presParOf" srcId="{AEE95C54-C717-4AD1-A1ED-064159EE77FE}" destId="{42A1E2F3-5F19-4B27-A030-18B5EEA47C4F}" srcOrd="5" destOrd="0" presId="urn:microsoft.com/office/officeart/2005/8/layout/hierarchy3"/>
    <dgm:cxn modelId="{56B52FF5-F1E6-49F7-9346-822FE2D92A4B}" type="presParOf" srcId="{F97B2ACA-BB84-4360-936E-BE320158B743}" destId="{760F534E-9CE1-48C7-8B0C-D9D4AF338FEF}" srcOrd="1" destOrd="0" presId="urn:microsoft.com/office/officeart/2005/8/layout/hierarchy3"/>
    <dgm:cxn modelId="{9C5604ED-2EE4-43A5-9B4E-1481267A380B}" type="presParOf" srcId="{760F534E-9CE1-48C7-8B0C-D9D4AF338FEF}" destId="{B40ACC57-175A-4EED-B900-EFCAFC71683C}" srcOrd="0" destOrd="0" presId="urn:microsoft.com/office/officeart/2005/8/layout/hierarchy3"/>
    <dgm:cxn modelId="{7913F388-42A9-4C54-AB36-07D311300E88}" type="presParOf" srcId="{B40ACC57-175A-4EED-B900-EFCAFC71683C}" destId="{9154381E-CAE1-4130-A1E7-C7654B777851}" srcOrd="0" destOrd="0" presId="urn:microsoft.com/office/officeart/2005/8/layout/hierarchy3"/>
    <dgm:cxn modelId="{319D3F17-A73D-4CE1-A55B-DFE429807483}" type="presParOf" srcId="{B40ACC57-175A-4EED-B900-EFCAFC71683C}" destId="{435C914C-1400-4005-8F18-DBED219C86EA}" srcOrd="1" destOrd="0" presId="urn:microsoft.com/office/officeart/2005/8/layout/hierarchy3"/>
    <dgm:cxn modelId="{7F1A129B-9171-4D0E-9FA0-A33EB79C5FF4}" type="presParOf" srcId="{760F534E-9CE1-48C7-8B0C-D9D4AF338FEF}" destId="{AE5F4459-72F9-4BCC-A3D2-9B717962F6DF}" srcOrd="1" destOrd="0" presId="urn:microsoft.com/office/officeart/2005/8/layout/hierarchy3"/>
    <dgm:cxn modelId="{BF46BDA4-346F-4193-AFE7-05B6C196E9FC}" type="presParOf" srcId="{AE5F4459-72F9-4BCC-A3D2-9B717962F6DF}" destId="{CCFEC49F-7910-459C-BE14-04456AF16449}" srcOrd="0" destOrd="0" presId="urn:microsoft.com/office/officeart/2005/8/layout/hierarchy3"/>
    <dgm:cxn modelId="{B0395A40-2373-49BE-B15A-502DC2ACDB52}" type="presParOf" srcId="{AE5F4459-72F9-4BCC-A3D2-9B717962F6DF}" destId="{89608732-2181-4642-B681-B037B504BC1A}" srcOrd="1" destOrd="0" presId="urn:microsoft.com/office/officeart/2005/8/layout/hierarchy3"/>
    <dgm:cxn modelId="{F04B4B9E-5257-421D-B759-3F47829A52C6}" type="presParOf" srcId="{AE5F4459-72F9-4BCC-A3D2-9B717962F6DF}" destId="{BAF1AFE2-C652-48AF-92D6-606732622A18}" srcOrd="2" destOrd="0" presId="urn:microsoft.com/office/officeart/2005/8/layout/hierarchy3"/>
    <dgm:cxn modelId="{2B2FC015-4CFC-46E3-8083-D5ADA49F929E}" type="presParOf" srcId="{AE5F4459-72F9-4BCC-A3D2-9B717962F6DF}" destId="{A95C4A7B-8194-44A0-A51F-06360D29A989}" srcOrd="3" destOrd="0" presId="urn:microsoft.com/office/officeart/2005/8/layout/hierarchy3"/>
    <dgm:cxn modelId="{1C5CECFC-D0C9-404A-98A5-0C39E8BD6F3C}" type="presParOf" srcId="{AE5F4459-72F9-4BCC-A3D2-9B717962F6DF}" destId="{15AC8D31-DA2E-44A6-8F50-379311E2246D}" srcOrd="4" destOrd="0" presId="urn:microsoft.com/office/officeart/2005/8/layout/hierarchy3"/>
    <dgm:cxn modelId="{53839637-23AF-4449-BB8C-4D243088F42E}" type="presParOf" srcId="{AE5F4459-72F9-4BCC-A3D2-9B717962F6DF}" destId="{E7AA4509-BD64-400B-8486-C1CE24A4C1F1}" srcOrd="5" destOrd="0" presId="urn:microsoft.com/office/officeart/2005/8/layout/hierarchy3"/>
    <dgm:cxn modelId="{3B081E01-03B1-4164-B492-FB343B928EB7}" type="presParOf" srcId="{F97B2ACA-BB84-4360-936E-BE320158B743}" destId="{3E9E1D5F-D960-49F9-A56B-4E5486633FF8}" srcOrd="2" destOrd="0" presId="urn:microsoft.com/office/officeart/2005/8/layout/hierarchy3"/>
    <dgm:cxn modelId="{469B7F35-9DEC-48F9-8ABA-E0360B426574}" type="presParOf" srcId="{3E9E1D5F-D960-49F9-A56B-4E5486633FF8}" destId="{CA94A7E0-CD7F-4AAE-B367-E601E533337C}" srcOrd="0" destOrd="0" presId="urn:microsoft.com/office/officeart/2005/8/layout/hierarchy3"/>
    <dgm:cxn modelId="{FC8E930D-EA28-470A-8E97-D59116ABC4A1}" type="presParOf" srcId="{CA94A7E0-CD7F-4AAE-B367-E601E533337C}" destId="{9C516F19-D7AA-4266-B132-D675F2995F27}" srcOrd="0" destOrd="0" presId="urn:microsoft.com/office/officeart/2005/8/layout/hierarchy3"/>
    <dgm:cxn modelId="{1FF1DE09-828E-40F2-87D9-61A06D391E60}" type="presParOf" srcId="{CA94A7E0-CD7F-4AAE-B367-E601E533337C}" destId="{98ED9F38-F6E4-472E-BC3F-B29C45AB2A24}" srcOrd="1" destOrd="0" presId="urn:microsoft.com/office/officeart/2005/8/layout/hierarchy3"/>
    <dgm:cxn modelId="{B9342CD0-B5B5-4095-978F-BAA4E8500E01}" type="presParOf" srcId="{3E9E1D5F-D960-49F9-A56B-4E5486633FF8}" destId="{36A8291C-05B2-4945-AC9C-E5FF861CCA90}" srcOrd="1" destOrd="0" presId="urn:microsoft.com/office/officeart/2005/8/layout/hierarchy3"/>
    <dgm:cxn modelId="{37BBA139-9C24-492D-BDB8-469AD18F980A}" type="presParOf" srcId="{36A8291C-05B2-4945-AC9C-E5FF861CCA90}" destId="{649DE75A-A5A5-43FA-9EC4-D173463CD6E3}" srcOrd="0" destOrd="0" presId="urn:microsoft.com/office/officeart/2005/8/layout/hierarchy3"/>
    <dgm:cxn modelId="{8AD4D459-9C0D-4B68-83C0-7C259CB4F343}" type="presParOf" srcId="{36A8291C-05B2-4945-AC9C-E5FF861CCA90}" destId="{A4B6F99B-9580-459E-8289-2E421C6232C1}" srcOrd="1" destOrd="0" presId="urn:microsoft.com/office/officeart/2005/8/layout/hierarchy3"/>
    <dgm:cxn modelId="{64ECF5DA-02C8-475A-896F-F59B94955326}" type="presParOf" srcId="{36A8291C-05B2-4945-AC9C-E5FF861CCA90}" destId="{F5D361A4-06A4-49F0-ACC1-FD88930480E4}" srcOrd="2" destOrd="0" presId="urn:microsoft.com/office/officeart/2005/8/layout/hierarchy3"/>
    <dgm:cxn modelId="{4A044262-12D5-44BE-AE67-9606363A9542}" type="presParOf" srcId="{36A8291C-05B2-4945-AC9C-E5FF861CCA90}" destId="{50198FCC-6F82-402F-B2FF-07A538701DAA}" srcOrd="3" destOrd="0" presId="urn:microsoft.com/office/officeart/2005/8/layout/hierarchy3"/>
    <dgm:cxn modelId="{A438FC4B-56EB-4661-B5A8-3816F6A2877D}" type="presParOf" srcId="{36A8291C-05B2-4945-AC9C-E5FF861CCA90}" destId="{33FC3693-B1EA-4A27-9CBC-7CC58FF3FC59}" srcOrd="4" destOrd="0" presId="urn:microsoft.com/office/officeart/2005/8/layout/hierarchy3"/>
    <dgm:cxn modelId="{0EDD7860-6B81-4582-8974-2B08A94E6752}" type="presParOf" srcId="{36A8291C-05B2-4945-AC9C-E5FF861CCA90}" destId="{CEE30619-E6A0-4E0D-93E0-21747E4ECCF1}" srcOrd="5" destOrd="0" presId="urn:microsoft.com/office/officeart/2005/8/layout/hierarchy3"/>
  </dgm:cxnLst>
  <dgm:bg>
    <a:noFill/>
    <a:effectLst>
      <a:outerShdw blurRad="50800" dist="38100" dir="5400000" algn="t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296AE8-28C1-4E32-873B-4580C8C261D4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9EFB951-88F0-4B20-8D3D-D42C05405913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b="1" dirty="0" smtClean="0">
              <a:latin typeface="Arial" pitchFamily="34" charset="0"/>
              <a:cs typeface="Arial" pitchFamily="34" charset="0"/>
            </a:rPr>
            <a:t>Форма декларации утверждена приказом Минтруда России от 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07.02.2014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г. № 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80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н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47984868-AB6F-4A45-9507-94BA1EF5FEC6}" type="parTrans" cxnId="{66C7D1B1-3C0C-46EA-A098-B29273EA7059}">
      <dgm:prSet/>
      <dgm:spPr/>
      <dgm:t>
        <a:bodyPr/>
        <a:lstStyle/>
        <a:p>
          <a:endParaRPr lang="ru-RU"/>
        </a:p>
      </dgm:t>
    </dgm:pt>
    <dgm:pt modelId="{84C5893A-C883-4DF9-9EF4-80027A7101A1}" type="sibTrans" cxnId="{66C7D1B1-3C0C-46EA-A098-B29273EA7059}">
      <dgm:prSet/>
      <dgm:spPr/>
      <dgm:t>
        <a:bodyPr/>
        <a:lstStyle/>
        <a:p>
          <a:endParaRPr lang="ru-RU"/>
        </a:p>
      </dgm:t>
    </dgm:pt>
    <dgm:pt modelId="{A5A1F61A-D57E-456E-AD43-BC3775959E1B}">
      <dgm:prSet phldrT="[Текст]" custT="1"/>
      <dgm:spPr>
        <a:noFill/>
        <a:ln>
          <a:solidFill>
            <a:srgbClr val="0070C0"/>
          </a:solidFill>
        </a:ln>
      </dgm:spPr>
      <dgm:t>
        <a:bodyPr/>
        <a:lstStyle/>
        <a:p>
          <a:pPr algn="ctr" rtl="0"/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Декларация подается работодателем в отношении рабочих мест, на которых по результатам спецоценки отсутствуют вредные и опасные факторы, либо они признаны оптимальными или допустимыми</a:t>
          </a:r>
          <a:endParaRPr lang="ru-RU" sz="1600" dirty="0">
            <a:solidFill>
              <a:schemeClr val="tx1"/>
            </a:solidFill>
          </a:endParaRPr>
        </a:p>
      </dgm:t>
    </dgm:pt>
    <dgm:pt modelId="{2E6F7BA8-9BF9-4A68-959D-6ED91D3E2572}" type="parTrans" cxnId="{3036D724-0E57-43E8-BCDC-2E94F6EB7761}">
      <dgm:prSet/>
      <dgm:spPr/>
      <dgm:t>
        <a:bodyPr/>
        <a:lstStyle/>
        <a:p>
          <a:endParaRPr lang="ru-RU"/>
        </a:p>
      </dgm:t>
    </dgm:pt>
    <dgm:pt modelId="{7A82922B-ADF1-48C7-9DC5-F3B37592A2B4}" type="sibTrans" cxnId="{3036D724-0E57-43E8-BCDC-2E94F6EB7761}">
      <dgm:prSet/>
      <dgm:spPr/>
      <dgm:t>
        <a:bodyPr/>
        <a:lstStyle/>
        <a:p>
          <a:endParaRPr lang="ru-RU"/>
        </a:p>
      </dgm:t>
    </dgm:pt>
    <dgm:pt modelId="{1D973FC5-A20F-4165-B512-78B84B3166FA}">
      <dgm:prSet phldrT="[Текст]" custT="1"/>
      <dgm:spPr>
        <a:noFill/>
        <a:ln>
          <a:solidFill>
            <a:srgbClr val="0070C0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Декларация подается</a:t>
          </a:r>
        </a:p>
        <a:p>
          <a:pPr algn="ctr"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Государственную инспекцию труда или на сайте </a:t>
          </a:r>
          <a:r>
            <a: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rostrud.ru</a:t>
          </a:r>
          <a:endParaRPr lang="ru-RU" sz="2000" b="1" dirty="0">
            <a:solidFill>
              <a:srgbClr val="0070C0"/>
            </a:solidFill>
          </a:endParaRPr>
        </a:p>
      </dgm:t>
    </dgm:pt>
    <dgm:pt modelId="{4BEA8E75-C3DA-453A-A4A4-4E5C5500BA70}" type="parTrans" cxnId="{A08CC705-B705-4631-803C-B1F5B1A7AE3D}">
      <dgm:prSet/>
      <dgm:spPr/>
      <dgm:t>
        <a:bodyPr/>
        <a:lstStyle/>
        <a:p>
          <a:endParaRPr lang="ru-RU"/>
        </a:p>
      </dgm:t>
    </dgm:pt>
    <dgm:pt modelId="{ECE1EFA8-F779-4E8F-A6CF-F2B96FCB17EA}" type="sibTrans" cxnId="{A08CC705-B705-4631-803C-B1F5B1A7AE3D}">
      <dgm:prSet/>
      <dgm:spPr/>
      <dgm:t>
        <a:bodyPr/>
        <a:lstStyle/>
        <a:p>
          <a:endParaRPr lang="ru-RU"/>
        </a:p>
      </dgm:t>
    </dgm:pt>
    <dgm:pt modelId="{899E0001-14AD-40E5-B198-C9C3558492C3}">
      <dgm:prSet phldrT="[Текст]" custT="1"/>
      <dgm:spPr>
        <a:noFill/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Срок действия  – 5 лет, с </a:t>
          </a:r>
          <a:r>
            <a:rPr lang="ru-RU" sz="16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последующей пролонгацией</a:t>
          </a:r>
          <a:endParaRPr lang="ru-RU" sz="1600" b="1" dirty="0">
            <a:solidFill>
              <a:schemeClr val="tx1"/>
            </a:solidFill>
          </a:endParaRPr>
        </a:p>
      </dgm:t>
    </dgm:pt>
    <dgm:pt modelId="{F22B1D48-B1FA-405B-BBF7-A4F29BAAE399}" type="sibTrans" cxnId="{09C2D05F-2BDA-4753-B1AE-6CEF96B8D0C6}">
      <dgm:prSet/>
      <dgm:spPr/>
      <dgm:t>
        <a:bodyPr/>
        <a:lstStyle/>
        <a:p>
          <a:endParaRPr lang="ru-RU"/>
        </a:p>
      </dgm:t>
    </dgm:pt>
    <dgm:pt modelId="{8317F54D-0A3F-4295-B42E-405C619F53DB}" type="parTrans" cxnId="{09C2D05F-2BDA-4753-B1AE-6CEF96B8D0C6}">
      <dgm:prSet/>
      <dgm:spPr/>
      <dgm:t>
        <a:bodyPr/>
        <a:lstStyle/>
        <a:p>
          <a:endParaRPr lang="ru-RU"/>
        </a:p>
      </dgm:t>
    </dgm:pt>
    <dgm:pt modelId="{5094BBD7-CC75-410C-AFE7-2008AE951446}" type="pres">
      <dgm:prSet presAssocID="{4D296AE8-28C1-4E32-873B-4580C8C261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2575EC-F4D7-4345-88A8-8BEA54BBBDE1}" type="pres">
      <dgm:prSet presAssocID="{29EFB951-88F0-4B20-8D3D-D42C05405913}" presName="parentText" presStyleLbl="node1" presStyleIdx="0" presStyleCnt="4" custScaleY="87416" custLinFactNeighborX="-15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1539C-9028-436A-AF96-E48AFCC13987}" type="pres">
      <dgm:prSet presAssocID="{84C5893A-C883-4DF9-9EF4-80027A7101A1}" presName="spacer" presStyleCnt="0"/>
      <dgm:spPr/>
      <dgm:t>
        <a:bodyPr/>
        <a:lstStyle/>
        <a:p>
          <a:endParaRPr lang="ru-RU"/>
        </a:p>
      </dgm:t>
    </dgm:pt>
    <dgm:pt modelId="{AF2EDC31-1765-4B0D-97D9-03336C6BE0C9}" type="pres">
      <dgm:prSet presAssocID="{A5A1F61A-D57E-456E-AD43-BC3775959E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C662D-F9EB-476C-9A18-01AC4BF71B81}" type="pres">
      <dgm:prSet presAssocID="{7A82922B-ADF1-48C7-9DC5-F3B37592A2B4}" presName="spacer" presStyleCnt="0"/>
      <dgm:spPr/>
      <dgm:t>
        <a:bodyPr/>
        <a:lstStyle/>
        <a:p>
          <a:endParaRPr lang="ru-RU"/>
        </a:p>
      </dgm:t>
    </dgm:pt>
    <dgm:pt modelId="{53DABF19-7B27-4AFD-80B3-C561A7842D8F}" type="pres">
      <dgm:prSet presAssocID="{1D973FC5-A20F-4165-B512-78B84B3166FA}" presName="parentText" presStyleLbl="node1" presStyleIdx="2" presStyleCnt="4" custScaleX="100000" custScale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5F398-9E60-4CD0-85B2-52A70D9432B5}" type="pres">
      <dgm:prSet presAssocID="{ECE1EFA8-F779-4E8F-A6CF-F2B96FCB17EA}" presName="spacer" presStyleCnt="0"/>
      <dgm:spPr/>
      <dgm:t>
        <a:bodyPr/>
        <a:lstStyle/>
        <a:p>
          <a:endParaRPr lang="ru-RU"/>
        </a:p>
      </dgm:t>
    </dgm:pt>
    <dgm:pt modelId="{D45FF4A0-A6AA-4660-9FFF-237454EDBF58}" type="pres">
      <dgm:prSet presAssocID="{899E0001-14AD-40E5-B198-C9C3558492C3}" presName="parentText" presStyleLbl="node1" presStyleIdx="3" presStyleCnt="4" custScaleY="811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9FF361-1EC0-4AEF-89C3-0DE4D8193ADF}" type="presOf" srcId="{29EFB951-88F0-4B20-8D3D-D42C05405913}" destId="{652575EC-F4D7-4345-88A8-8BEA54BBBDE1}" srcOrd="0" destOrd="0" presId="urn:microsoft.com/office/officeart/2005/8/layout/vList2"/>
    <dgm:cxn modelId="{A08CC705-B705-4631-803C-B1F5B1A7AE3D}" srcId="{4D296AE8-28C1-4E32-873B-4580C8C261D4}" destId="{1D973FC5-A20F-4165-B512-78B84B3166FA}" srcOrd="2" destOrd="0" parTransId="{4BEA8E75-C3DA-453A-A4A4-4E5C5500BA70}" sibTransId="{ECE1EFA8-F779-4E8F-A6CF-F2B96FCB17EA}"/>
    <dgm:cxn modelId="{830DCACA-9695-4D38-9F5C-5DC5FA9F5D0F}" type="presOf" srcId="{899E0001-14AD-40E5-B198-C9C3558492C3}" destId="{D45FF4A0-A6AA-4660-9FFF-237454EDBF58}" srcOrd="0" destOrd="0" presId="urn:microsoft.com/office/officeart/2005/8/layout/vList2"/>
    <dgm:cxn modelId="{2A59FB13-DD73-4995-A677-5B8223C96D87}" type="presOf" srcId="{A5A1F61A-D57E-456E-AD43-BC3775959E1B}" destId="{AF2EDC31-1765-4B0D-97D9-03336C6BE0C9}" srcOrd="0" destOrd="0" presId="urn:microsoft.com/office/officeart/2005/8/layout/vList2"/>
    <dgm:cxn modelId="{69A89EF6-4ECB-4A77-8FCD-637D2D2C15EF}" type="presOf" srcId="{1D973FC5-A20F-4165-B512-78B84B3166FA}" destId="{53DABF19-7B27-4AFD-80B3-C561A7842D8F}" srcOrd="0" destOrd="0" presId="urn:microsoft.com/office/officeart/2005/8/layout/vList2"/>
    <dgm:cxn modelId="{B15802BB-E049-4731-9184-34F3FCB32E33}" type="presOf" srcId="{4D296AE8-28C1-4E32-873B-4580C8C261D4}" destId="{5094BBD7-CC75-410C-AFE7-2008AE951446}" srcOrd="0" destOrd="0" presId="urn:microsoft.com/office/officeart/2005/8/layout/vList2"/>
    <dgm:cxn modelId="{09C2D05F-2BDA-4753-B1AE-6CEF96B8D0C6}" srcId="{4D296AE8-28C1-4E32-873B-4580C8C261D4}" destId="{899E0001-14AD-40E5-B198-C9C3558492C3}" srcOrd="3" destOrd="0" parTransId="{8317F54D-0A3F-4295-B42E-405C619F53DB}" sibTransId="{F22B1D48-B1FA-405B-BBF7-A4F29BAAE399}"/>
    <dgm:cxn modelId="{3036D724-0E57-43E8-BCDC-2E94F6EB7761}" srcId="{4D296AE8-28C1-4E32-873B-4580C8C261D4}" destId="{A5A1F61A-D57E-456E-AD43-BC3775959E1B}" srcOrd="1" destOrd="0" parTransId="{2E6F7BA8-9BF9-4A68-959D-6ED91D3E2572}" sibTransId="{7A82922B-ADF1-48C7-9DC5-F3B37592A2B4}"/>
    <dgm:cxn modelId="{66C7D1B1-3C0C-46EA-A098-B29273EA7059}" srcId="{4D296AE8-28C1-4E32-873B-4580C8C261D4}" destId="{29EFB951-88F0-4B20-8D3D-D42C05405913}" srcOrd="0" destOrd="0" parTransId="{47984868-AB6F-4A45-9507-94BA1EF5FEC6}" sibTransId="{84C5893A-C883-4DF9-9EF4-80027A7101A1}"/>
    <dgm:cxn modelId="{C8E7F65F-C177-4179-B79F-596A4A5F38FD}" type="presParOf" srcId="{5094BBD7-CC75-410C-AFE7-2008AE951446}" destId="{652575EC-F4D7-4345-88A8-8BEA54BBBDE1}" srcOrd="0" destOrd="0" presId="urn:microsoft.com/office/officeart/2005/8/layout/vList2"/>
    <dgm:cxn modelId="{E75CBF3E-1C61-448F-A0D3-19F47D6CDE95}" type="presParOf" srcId="{5094BBD7-CC75-410C-AFE7-2008AE951446}" destId="{7561539C-9028-436A-AF96-E48AFCC13987}" srcOrd="1" destOrd="0" presId="urn:microsoft.com/office/officeart/2005/8/layout/vList2"/>
    <dgm:cxn modelId="{6C111FF6-0402-486F-B883-2C6A00E2E0FE}" type="presParOf" srcId="{5094BBD7-CC75-410C-AFE7-2008AE951446}" destId="{AF2EDC31-1765-4B0D-97D9-03336C6BE0C9}" srcOrd="2" destOrd="0" presId="urn:microsoft.com/office/officeart/2005/8/layout/vList2"/>
    <dgm:cxn modelId="{25D2C746-F086-4448-BE4E-905CDAAC4373}" type="presParOf" srcId="{5094BBD7-CC75-410C-AFE7-2008AE951446}" destId="{E00C662D-F9EB-476C-9A18-01AC4BF71B81}" srcOrd="3" destOrd="0" presId="urn:microsoft.com/office/officeart/2005/8/layout/vList2"/>
    <dgm:cxn modelId="{3394EF9C-8B07-4396-AAA8-4A15FE254014}" type="presParOf" srcId="{5094BBD7-CC75-410C-AFE7-2008AE951446}" destId="{53DABF19-7B27-4AFD-80B3-C561A7842D8F}" srcOrd="4" destOrd="0" presId="urn:microsoft.com/office/officeart/2005/8/layout/vList2"/>
    <dgm:cxn modelId="{2F9639F3-C500-4CD8-89E6-0AFAAA8EEAE2}" type="presParOf" srcId="{5094BBD7-CC75-410C-AFE7-2008AE951446}" destId="{45D5F398-9E60-4CD0-85B2-52A70D9432B5}" srcOrd="5" destOrd="0" presId="urn:microsoft.com/office/officeart/2005/8/layout/vList2"/>
    <dgm:cxn modelId="{170D4B1B-5CFE-4C36-BEFB-A3F805799204}" type="presParOf" srcId="{5094BBD7-CC75-410C-AFE7-2008AE951446}" destId="{D45FF4A0-A6AA-4660-9FFF-237454EDBF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EEC505-7DC5-46E9-BB55-F1782BB0A45E}" type="doc">
      <dgm:prSet loTypeId="urn:microsoft.com/office/officeart/2005/8/layout/vList4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E958CED-ACF8-482C-A18E-B7C52BA23B2C}">
      <dgm:prSet phldrT="[Текст]" custT="1"/>
      <dgm:spPr>
        <a:solidFill>
          <a:schemeClr val="bg1"/>
        </a:solidFill>
        <a:ln>
          <a:solidFill>
            <a:srgbClr val="0070C0"/>
          </a:solidFill>
          <a:prstDash val="sysDot"/>
        </a:ln>
      </dgm:spPr>
      <dgm:t>
        <a:bodyPr/>
        <a:lstStyle/>
        <a:p>
          <a:pPr marL="0" indent="8890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Качества специальной оценки условий труда</a:t>
          </a:r>
          <a:endParaRPr lang="ru-RU" sz="1600" b="1" dirty="0">
            <a:solidFill>
              <a:srgbClr val="002060"/>
            </a:solidFill>
          </a:endParaRPr>
        </a:p>
      </dgm:t>
    </dgm:pt>
    <dgm:pt modelId="{42C7B215-7D94-410C-848B-70CA270EBB62}" type="parTrans" cxnId="{C538FB6A-37D8-471C-B5F5-7AC5FCEC869D}">
      <dgm:prSet/>
      <dgm:spPr/>
      <dgm:t>
        <a:bodyPr/>
        <a:lstStyle/>
        <a:p>
          <a:endParaRPr lang="ru-RU"/>
        </a:p>
      </dgm:t>
    </dgm:pt>
    <dgm:pt modelId="{BF6DD9C6-4887-4403-B535-C8AE7DA0DD9E}" type="sibTrans" cxnId="{C538FB6A-37D8-471C-B5F5-7AC5FCEC869D}">
      <dgm:prSet/>
      <dgm:spPr/>
      <dgm:t>
        <a:bodyPr/>
        <a:lstStyle/>
        <a:p>
          <a:endParaRPr lang="ru-RU"/>
        </a:p>
      </dgm:t>
    </dgm:pt>
    <dgm:pt modelId="{68C04B80-EFA0-4041-9692-3932FC2EB85C}">
      <dgm:prSet phldrT="[Текст]" custT="1"/>
      <dgm:spPr>
        <a:solidFill>
          <a:schemeClr val="bg1"/>
        </a:solidFill>
        <a:ln>
          <a:solidFill>
            <a:srgbClr val="0070C0"/>
          </a:solidFill>
          <a:prstDash val="sysDot"/>
        </a:ln>
      </dgm:spPr>
      <dgm:t>
        <a:bodyPr lIns="0" anchor="ctr" anchorCtr="1"/>
        <a:lstStyle/>
        <a:p>
          <a:pPr marL="0" indent="0">
            <a:lnSpc>
              <a:spcPct val="100000"/>
            </a:lnSpc>
            <a:spcAft>
              <a:spcPts val="0"/>
            </a:spcAft>
            <a:tabLst>
              <a:tab pos="0" algn="l"/>
            </a:tabLst>
          </a:pPr>
          <a:r>
            <a:rPr lang="ru-RU" sz="16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Правильности предоставления работникам гарантий и компенсаций за работу </a:t>
          </a:r>
        </a:p>
        <a:p>
          <a:pPr marL="0" indent="0">
            <a:lnSpc>
              <a:spcPct val="100000"/>
            </a:lnSpc>
            <a:spcAft>
              <a:spcPts val="0"/>
            </a:spcAft>
            <a:tabLst>
              <a:tab pos="0" algn="l"/>
            </a:tabLst>
          </a:pPr>
          <a:r>
            <a:rPr lang="ru-RU" sz="16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с вредными и (или) опасными условиями труда</a:t>
          </a:r>
          <a:endParaRPr lang="ru-RU" sz="14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168E960-CF98-4CA7-B2ED-173AECFF464F}" type="parTrans" cxnId="{8D4BFBE1-C580-4F07-ABDB-D9A2163A1166}">
      <dgm:prSet/>
      <dgm:spPr/>
      <dgm:t>
        <a:bodyPr/>
        <a:lstStyle/>
        <a:p>
          <a:endParaRPr lang="ru-RU"/>
        </a:p>
      </dgm:t>
    </dgm:pt>
    <dgm:pt modelId="{0ECEFEDA-0ECF-4F6F-A98F-37248B70D527}" type="sibTrans" cxnId="{8D4BFBE1-C580-4F07-ABDB-D9A2163A1166}">
      <dgm:prSet/>
      <dgm:spPr/>
      <dgm:t>
        <a:bodyPr/>
        <a:lstStyle/>
        <a:p>
          <a:endParaRPr lang="ru-RU"/>
        </a:p>
      </dgm:t>
    </dgm:pt>
    <dgm:pt modelId="{8E03DDF0-5292-4053-9141-ACA191C9FBE3}">
      <dgm:prSet phldrT="[Текст]" custT="1"/>
      <dgm:spPr>
        <a:solidFill>
          <a:schemeClr val="bg1"/>
        </a:solidFill>
        <a:ln>
          <a:solidFill>
            <a:srgbClr val="0070C0"/>
          </a:solidFill>
          <a:prstDash val="sysDot"/>
        </a:ln>
      </dgm:spPr>
      <dgm:t>
        <a:bodyPr/>
        <a:lstStyle/>
        <a:p>
          <a:pPr marL="88900" indent="0" algn="l">
            <a:lnSpc>
              <a:spcPct val="100000"/>
            </a:lnSpc>
            <a:spcAft>
              <a:spcPts val="600"/>
            </a:spcAft>
          </a:pPr>
          <a:r>
            <a:rPr lang="ru-RU" sz="16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Фактических условий труда работников на рабочих местах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ADDCB97-8AC1-4CA9-AF97-ECF465DC43BC}" type="parTrans" cxnId="{4F1311CB-33A6-40DF-85D5-2BF223192CEB}">
      <dgm:prSet/>
      <dgm:spPr/>
      <dgm:t>
        <a:bodyPr/>
        <a:lstStyle/>
        <a:p>
          <a:endParaRPr lang="ru-RU"/>
        </a:p>
      </dgm:t>
    </dgm:pt>
    <dgm:pt modelId="{CCDCA294-F6FA-4B4B-B3EE-5AF56AA78E7C}" type="sibTrans" cxnId="{4F1311CB-33A6-40DF-85D5-2BF223192CEB}">
      <dgm:prSet/>
      <dgm:spPr/>
      <dgm:t>
        <a:bodyPr/>
        <a:lstStyle/>
        <a:p>
          <a:endParaRPr lang="ru-RU"/>
        </a:p>
      </dgm:t>
    </dgm:pt>
    <dgm:pt modelId="{305C4C9A-FEC0-4844-9B65-3B2CBE213303}" type="pres">
      <dgm:prSet presAssocID="{0CEEC505-7DC5-46E9-BB55-F1782BB0A45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27576-9626-457A-9E47-4311A2A5EC08}" type="pres">
      <dgm:prSet presAssocID="{4E958CED-ACF8-482C-A18E-B7C52BA23B2C}" presName="comp" presStyleCnt="0"/>
      <dgm:spPr/>
      <dgm:t>
        <a:bodyPr/>
        <a:lstStyle/>
        <a:p>
          <a:endParaRPr lang="ru-RU"/>
        </a:p>
      </dgm:t>
    </dgm:pt>
    <dgm:pt modelId="{FD0EBCAC-EA37-4851-BE94-E6D5ACACD587}" type="pres">
      <dgm:prSet presAssocID="{4E958CED-ACF8-482C-A18E-B7C52BA23B2C}" presName="box" presStyleLbl="node1" presStyleIdx="0" presStyleCnt="3" custScaleY="121725"/>
      <dgm:spPr/>
      <dgm:t>
        <a:bodyPr/>
        <a:lstStyle/>
        <a:p>
          <a:endParaRPr lang="ru-RU"/>
        </a:p>
      </dgm:t>
    </dgm:pt>
    <dgm:pt modelId="{2C8D9F81-B0EC-4C62-AE53-136CD5C4E5F4}" type="pres">
      <dgm:prSet presAssocID="{4E958CED-ACF8-482C-A18E-B7C52BA23B2C}" presName="img" presStyleLbl="fgImgPlace1" presStyleIdx="0" presStyleCnt="3" custScaleX="84096" custScaleY="95219"/>
      <dgm:spPr>
        <a:noFill/>
      </dgm:spPr>
      <dgm:t>
        <a:bodyPr/>
        <a:lstStyle/>
        <a:p>
          <a:endParaRPr lang="ru-RU"/>
        </a:p>
      </dgm:t>
    </dgm:pt>
    <dgm:pt modelId="{5C13E936-E1BC-4D6E-BF9C-E6A535AA8803}" type="pres">
      <dgm:prSet presAssocID="{4E958CED-ACF8-482C-A18E-B7C52BA23B2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C901F-98D1-40CD-9115-13756901DAB0}" type="pres">
      <dgm:prSet presAssocID="{BF6DD9C6-4887-4403-B535-C8AE7DA0DD9E}" presName="spacer" presStyleCnt="0"/>
      <dgm:spPr/>
      <dgm:t>
        <a:bodyPr/>
        <a:lstStyle/>
        <a:p>
          <a:endParaRPr lang="ru-RU"/>
        </a:p>
      </dgm:t>
    </dgm:pt>
    <dgm:pt modelId="{977824E2-D8E0-468C-BEE1-6D04A68CAB71}" type="pres">
      <dgm:prSet presAssocID="{68C04B80-EFA0-4041-9692-3932FC2EB85C}" presName="comp" presStyleCnt="0"/>
      <dgm:spPr/>
      <dgm:t>
        <a:bodyPr/>
        <a:lstStyle/>
        <a:p>
          <a:endParaRPr lang="ru-RU"/>
        </a:p>
      </dgm:t>
    </dgm:pt>
    <dgm:pt modelId="{5337CC44-4BD6-4256-A048-E27AC80D667D}" type="pres">
      <dgm:prSet presAssocID="{68C04B80-EFA0-4041-9692-3932FC2EB85C}" presName="box" presStyleLbl="node1" presStyleIdx="1" presStyleCnt="3" custScaleY="121019" custLinFactNeighborX="23511" custLinFactNeighborY="-862"/>
      <dgm:spPr/>
      <dgm:t>
        <a:bodyPr/>
        <a:lstStyle/>
        <a:p>
          <a:endParaRPr lang="ru-RU"/>
        </a:p>
      </dgm:t>
    </dgm:pt>
    <dgm:pt modelId="{5B41B0CE-D8EB-4A60-9D44-92352CD38A2C}" type="pres">
      <dgm:prSet presAssocID="{68C04B80-EFA0-4041-9692-3932FC2EB85C}" presName="img" presStyleLbl="fgImgPlace1" presStyleIdx="1" presStyleCnt="3" custScaleX="84096" custScaleY="87628"/>
      <dgm:spPr>
        <a:noFill/>
      </dgm:spPr>
      <dgm:t>
        <a:bodyPr/>
        <a:lstStyle/>
        <a:p>
          <a:endParaRPr lang="ru-RU"/>
        </a:p>
      </dgm:t>
    </dgm:pt>
    <dgm:pt modelId="{6F919909-DCC4-4B4B-99F9-C5E70CD9BEEA}" type="pres">
      <dgm:prSet presAssocID="{68C04B80-EFA0-4041-9692-3932FC2EB85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06476-27DB-40FE-AC97-A79A3A60A1B6}" type="pres">
      <dgm:prSet presAssocID="{0ECEFEDA-0ECF-4F6F-A98F-37248B70D527}" presName="spacer" presStyleCnt="0"/>
      <dgm:spPr/>
      <dgm:t>
        <a:bodyPr/>
        <a:lstStyle/>
        <a:p>
          <a:endParaRPr lang="ru-RU"/>
        </a:p>
      </dgm:t>
    </dgm:pt>
    <dgm:pt modelId="{9AE156F4-5B57-40FC-853A-284B1AE96909}" type="pres">
      <dgm:prSet presAssocID="{8E03DDF0-5292-4053-9141-ACA191C9FBE3}" presName="comp" presStyleCnt="0"/>
      <dgm:spPr/>
      <dgm:t>
        <a:bodyPr/>
        <a:lstStyle/>
        <a:p>
          <a:endParaRPr lang="ru-RU"/>
        </a:p>
      </dgm:t>
    </dgm:pt>
    <dgm:pt modelId="{1221BF9C-FA61-441E-ABE2-C43EFB8201D6}" type="pres">
      <dgm:prSet presAssocID="{8E03DDF0-5292-4053-9141-ACA191C9FBE3}" presName="box" presStyleLbl="node1" presStyleIdx="2" presStyleCnt="3" custScaleY="118314"/>
      <dgm:spPr/>
      <dgm:t>
        <a:bodyPr/>
        <a:lstStyle/>
        <a:p>
          <a:endParaRPr lang="ru-RU"/>
        </a:p>
      </dgm:t>
    </dgm:pt>
    <dgm:pt modelId="{02D0BDE8-DAA1-490C-BFED-A24118AF90C6}" type="pres">
      <dgm:prSet presAssocID="{8E03DDF0-5292-4053-9141-ACA191C9FBE3}" presName="img" presStyleLbl="fgImgPlace1" presStyleIdx="2" presStyleCnt="3" custScaleX="84096" custScaleY="95767"/>
      <dgm:spPr>
        <a:noFill/>
      </dgm:spPr>
      <dgm:t>
        <a:bodyPr/>
        <a:lstStyle/>
        <a:p>
          <a:endParaRPr lang="ru-RU"/>
        </a:p>
      </dgm:t>
    </dgm:pt>
    <dgm:pt modelId="{5ABE5C19-0C56-46FC-B288-DBB67F8AE030}" type="pres">
      <dgm:prSet presAssocID="{8E03DDF0-5292-4053-9141-ACA191C9FBE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0F8F8-3E85-49FA-BECE-BA5D30A1BA59}" type="presOf" srcId="{4E958CED-ACF8-482C-A18E-B7C52BA23B2C}" destId="{5C13E936-E1BC-4D6E-BF9C-E6A535AA8803}" srcOrd="1" destOrd="0" presId="urn:microsoft.com/office/officeart/2005/8/layout/vList4#1"/>
    <dgm:cxn modelId="{4F1311CB-33A6-40DF-85D5-2BF223192CEB}" srcId="{0CEEC505-7DC5-46E9-BB55-F1782BB0A45E}" destId="{8E03DDF0-5292-4053-9141-ACA191C9FBE3}" srcOrd="2" destOrd="0" parTransId="{2ADDCB97-8AC1-4CA9-AF97-ECF465DC43BC}" sibTransId="{CCDCA294-F6FA-4B4B-B3EE-5AF56AA78E7C}"/>
    <dgm:cxn modelId="{A1977668-E21E-4E1F-BDF6-E22016C51811}" type="presOf" srcId="{8E03DDF0-5292-4053-9141-ACA191C9FBE3}" destId="{1221BF9C-FA61-441E-ABE2-C43EFB8201D6}" srcOrd="0" destOrd="0" presId="urn:microsoft.com/office/officeart/2005/8/layout/vList4#1"/>
    <dgm:cxn modelId="{C2366376-1C92-4E19-B3B9-5EFEA3A30E15}" type="presOf" srcId="{0CEEC505-7DC5-46E9-BB55-F1782BB0A45E}" destId="{305C4C9A-FEC0-4844-9B65-3B2CBE213303}" srcOrd="0" destOrd="0" presId="urn:microsoft.com/office/officeart/2005/8/layout/vList4#1"/>
    <dgm:cxn modelId="{0511EC42-82A6-4227-B2A0-3C329C8359DE}" type="presOf" srcId="{68C04B80-EFA0-4041-9692-3932FC2EB85C}" destId="{6F919909-DCC4-4B4B-99F9-C5E70CD9BEEA}" srcOrd="1" destOrd="0" presId="urn:microsoft.com/office/officeart/2005/8/layout/vList4#1"/>
    <dgm:cxn modelId="{32B39B5A-D0AD-4EC3-AAC1-BCCD4360151F}" type="presOf" srcId="{8E03DDF0-5292-4053-9141-ACA191C9FBE3}" destId="{5ABE5C19-0C56-46FC-B288-DBB67F8AE030}" srcOrd="1" destOrd="0" presId="urn:microsoft.com/office/officeart/2005/8/layout/vList4#1"/>
    <dgm:cxn modelId="{8D4BFBE1-C580-4F07-ABDB-D9A2163A1166}" srcId="{0CEEC505-7DC5-46E9-BB55-F1782BB0A45E}" destId="{68C04B80-EFA0-4041-9692-3932FC2EB85C}" srcOrd="1" destOrd="0" parTransId="{3168E960-CF98-4CA7-B2ED-173AECFF464F}" sibTransId="{0ECEFEDA-0ECF-4F6F-A98F-37248B70D527}"/>
    <dgm:cxn modelId="{C538FB6A-37D8-471C-B5F5-7AC5FCEC869D}" srcId="{0CEEC505-7DC5-46E9-BB55-F1782BB0A45E}" destId="{4E958CED-ACF8-482C-A18E-B7C52BA23B2C}" srcOrd="0" destOrd="0" parTransId="{42C7B215-7D94-410C-848B-70CA270EBB62}" sibTransId="{BF6DD9C6-4887-4403-B535-C8AE7DA0DD9E}"/>
    <dgm:cxn modelId="{55F2C34F-0BF3-4BC0-89DE-53A7B34159FB}" type="presOf" srcId="{4E958CED-ACF8-482C-A18E-B7C52BA23B2C}" destId="{FD0EBCAC-EA37-4851-BE94-E6D5ACACD587}" srcOrd="0" destOrd="0" presId="urn:microsoft.com/office/officeart/2005/8/layout/vList4#1"/>
    <dgm:cxn modelId="{A3CD91A7-F9B9-4906-9E7F-DF18F1471C5C}" type="presOf" srcId="{68C04B80-EFA0-4041-9692-3932FC2EB85C}" destId="{5337CC44-4BD6-4256-A048-E27AC80D667D}" srcOrd="0" destOrd="0" presId="urn:microsoft.com/office/officeart/2005/8/layout/vList4#1"/>
    <dgm:cxn modelId="{55F58EDA-7051-44DF-8E2F-9BAD8A1567A0}" type="presParOf" srcId="{305C4C9A-FEC0-4844-9B65-3B2CBE213303}" destId="{69B27576-9626-457A-9E47-4311A2A5EC08}" srcOrd="0" destOrd="0" presId="urn:microsoft.com/office/officeart/2005/8/layout/vList4#1"/>
    <dgm:cxn modelId="{1E2E87F9-8F07-4254-A511-78F08E993F20}" type="presParOf" srcId="{69B27576-9626-457A-9E47-4311A2A5EC08}" destId="{FD0EBCAC-EA37-4851-BE94-E6D5ACACD587}" srcOrd="0" destOrd="0" presId="urn:microsoft.com/office/officeart/2005/8/layout/vList4#1"/>
    <dgm:cxn modelId="{5803DFE6-247B-4C53-8215-4E9D79E0318A}" type="presParOf" srcId="{69B27576-9626-457A-9E47-4311A2A5EC08}" destId="{2C8D9F81-B0EC-4C62-AE53-136CD5C4E5F4}" srcOrd="1" destOrd="0" presId="urn:microsoft.com/office/officeart/2005/8/layout/vList4#1"/>
    <dgm:cxn modelId="{BB6B6B64-2055-4C19-A84D-D37D840C1717}" type="presParOf" srcId="{69B27576-9626-457A-9E47-4311A2A5EC08}" destId="{5C13E936-E1BC-4D6E-BF9C-E6A535AA8803}" srcOrd="2" destOrd="0" presId="urn:microsoft.com/office/officeart/2005/8/layout/vList4#1"/>
    <dgm:cxn modelId="{85DB5E13-6187-45BA-9324-AFD881746B7E}" type="presParOf" srcId="{305C4C9A-FEC0-4844-9B65-3B2CBE213303}" destId="{56BC901F-98D1-40CD-9115-13756901DAB0}" srcOrd="1" destOrd="0" presId="urn:microsoft.com/office/officeart/2005/8/layout/vList4#1"/>
    <dgm:cxn modelId="{E765959D-F4F5-46C0-A57B-ABCC0BE44FF4}" type="presParOf" srcId="{305C4C9A-FEC0-4844-9B65-3B2CBE213303}" destId="{977824E2-D8E0-468C-BEE1-6D04A68CAB71}" srcOrd="2" destOrd="0" presId="urn:microsoft.com/office/officeart/2005/8/layout/vList4#1"/>
    <dgm:cxn modelId="{1BF65AC5-C9C7-4C48-8F31-16BBD4555FB1}" type="presParOf" srcId="{977824E2-D8E0-468C-BEE1-6D04A68CAB71}" destId="{5337CC44-4BD6-4256-A048-E27AC80D667D}" srcOrd="0" destOrd="0" presId="urn:microsoft.com/office/officeart/2005/8/layout/vList4#1"/>
    <dgm:cxn modelId="{9A657057-D77A-4EAB-9A94-ACE0EAB03932}" type="presParOf" srcId="{977824E2-D8E0-468C-BEE1-6D04A68CAB71}" destId="{5B41B0CE-D8EB-4A60-9D44-92352CD38A2C}" srcOrd="1" destOrd="0" presId="urn:microsoft.com/office/officeart/2005/8/layout/vList4#1"/>
    <dgm:cxn modelId="{15976BD9-EA1B-4D3C-877C-23E23114A8DF}" type="presParOf" srcId="{977824E2-D8E0-468C-BEE1-6D04A68CAB71}" destId="{6F919909-DCC4-4B4B-99F9-C5E70CD9BEEA}" srcOrd="2" destOrd="0" presId="urn:microsoft.com/office/officeart/2005/8/layout/vList4#1"/>
    <dgm:cxn modelId="{34D99096-289D-4558-8A5F-FEDBFC974322}" type="presParOf" srcId="{305C4C9A-FEC0-4844-9B65-3B2CBE213303}" destId="{1DA06476-27DB-40FE-AC97-A79A3A60A1B6}" srcOrd="3" destOrd="0" presId="urn:microsoft.com/office/officeart/2005/8/layout/vList4#1"/>
    <dgm:cxn modelId="{77536158-9697-42F2-AF33-671F7671B400}" type="presParOf" srcId="{305C4C9A-FEC0-4844-9B65-3B2CBE213303}" destId="{9AE156F4-5B57-40FC-853A-284B1AE96909}" srcOrd="4" destOrd="0" presId="urn:microsoft.com/office/officeart/2005/8/layout/vList4#1"/>
    <dgm:cxn modelId="{6D78DD9F-32D9-4803-B6B3-B3C6575C5F5B}" type="presParOf" srcId="{9AE156F4-5B57-40FC-853A-284B1AE96909}" destId="{1221BF9C-FA61-441E-ABE2-C43EFB8201D6}" srcOrd="0" destOrd="0" presId="urn:microsoft.com/office/officeart/2005/8/layout/vList4#1"/>
    <dgm:cxn modelId="{F5A75487-0973-441A-A661-8F8D0CE89298}" type="presParOf" srcId="{9AE156F4-5B57-40FC-853A-284B1AE96909}" destId="{02D0BDE8-DAA1-490C-BFED-A24118AF90C6}" srcOrd="1" destOrd="0" presId="urn:microsoft.com/office/officeart/2005/8/layout/vList4#1"/>
    <dgm:cxn modelId="{A65E161F-4870-4552-99AB-8A3EBA5CACF5}" type="presParOf" srcId="{9AE156F4-5B57-40FC-853A-284B1AE96909}" destId="{5ABE5C19-0C56-46FC-B288-DBB67F8AE030}" srcOrd="2" destOrd="0" presId="urn:microsoft.com/office/officeart/2005/8/layout/vList4#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08419-C716-4B8D-8B35-1121C8CB0E55}">
      <dsp:nvSpPr>
        <dsp:cNvPr id="0" name=""/>
        <dsp:cNvSpPr/>
      </dsp:nvSpPr>
      <dsp:spPr>
        <a:xfrm>
          <a:off x="3229" y="391262"/>
          <a:ext cx="2904229" cy="1161691"/>
        </a:xfrm>
        <a:prstGeom prst="chevron">
          <a:avLst/>
        </a:prstGeom>
        <a:solidFill>
          <a:srgbClr val="0070C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РАБОТОДАТЕЛЬ обращается в центр занятости</a:t>
          </a:r>
          <a:endParaRPr lang="ru-RU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075" y="391262"/>
        <a:ext cx="1742538" cy="1161691"/>
      </dsp:txXfrm>
    </dsp:sp>
    <dsp:sp modelId="{38FE20F8-404F-45CC-96B4-A924A8DFB957}">
      <dsp:nvSpPr>
        <dsp:cNvPr id="0" name=""/>
        <dsp:cNvSpPr/>
      </dsp:nvSpPr>
      <dsp:spPr>
        <a:xfrm>
          <a:off x="2617036" y="391262"/>
          <a:ext cx="3262872" cy="1161691"/>
        </a:xfrm>
        <a:prstGeom prst="chevron">
          <a:avLst/>
        </a:prstGeom>
        <a:solidFill>
          <a:srgbClr val="0070C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 ЗАНЯТОСТИ организует обучение граждан по необходимой квалификации</a:t>
          </a:r>
          <a:endParaRPr lang="ru-RU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7882" y="391262"/>
        <a:ext cx="2101181" cy="1161691"/>
      </dsp:txXfrm>
    </dsp:sp>
    <dsp:sp modelId="{AB17EB50-AD7F-4FEA-9519-0581658E1586}">
      <dsp:nvSpPr>
        <dsp:cNvPr id="0" name=""/>
        <dsp:cNvSpPr/>
      </dsp:nvSpPr>
      <dsp:spPr>
        <a:xfrm>
          <a:off x="5589485" y="391262"/>
          <a:ext cx="2904229" cy="1161691"/>
        </a:xfrm>
        <a:prstGeom prst="chevron">
          <a:avLst/>
        </a:prstGeom>
        <a:solidFill>
          <a:srgbClr val="0070C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РАБОТОДАТЕЛЬ трудоустраивает граждан на конкретные рабочие места</a:t>
          </a:r>
          <a:endParaRPr lang="ru-RU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70331" y="391262"/>
        <a:ext cx="1742538" cy="1161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0.21298</cdr:x>
      <cdr:y>0.31249</cdr:y>
    </cdr:from>
    <cdr:to>
      <cdr:x>0.33109</cdr:x>
      <cdr:y>0.46578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440370"/>
          <a:ext cx="15973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0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CB734-63DA-428A-AA6A-D6CD4069B103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20616-77E9-442B-9F3C-BD502AF37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3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0616-77E9-442B-9F3C-BD502AF373A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5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0616-77E9-442B-9F3C-BD502AF373A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6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D5D6-EB78-4280-83A2-B5FAB9D60B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E9D7-83ED-43B6-8A49-227BC21CC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0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D5D6-EB78-4280-83A2-B5FAB9D60B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E9D7-83ED-43B6-8A49-227BC21CC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9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D5D6-EB78-4280-83A2-B5FAB9D60B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E9D7-83ED-43B6-8A49-227BC21CC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2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D5D6-EB78-4280-83A2-B5FAB9D60B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E9D7-83ED-43B6-8A49-227BC21CC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9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D5D6-EB78-4280-83A2-B5FAB9D60B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E9D7-83ED-43B6-8A49-227BC21CC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0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D5D6-EB78-4280-83A2-B5FAB9D60B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E9D7-83ED-43B6-8A49-227BC21CC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4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D5D6-EB78-4280-83A2-B5FAB9D60B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E9D7-83ED-43B6-8A49-227BC21CC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D5D6-EB78-4280-83A2-B5FAB9D60B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E9D7-83ED-43B6-8A49-227BC21CC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D5D6-EB78-4280-83A2-B5FAB9D60B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E9D7-83ED-43B6-8A49-227BC21CC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9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D5D6-EB78-4280-83A2-B5FAB9D60B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E9D7-83ED-43B6-8A49-227BC21CC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1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D5D6-EB78-4280-83A2-B5FAB9D60B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E9D7-83ED-43B6-8A49-227BC21CC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1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0D5D6-EB78-4280-83A2-B5FAB9D60B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6E9D7-83ED-43B6-8A49-227BC21CC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7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jpe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5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0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7.gif"/><Relationship Id="rId7" Type="http://schemas.openxmlformats.org/officeDocument/2006/relationships/image" Target="../media/image81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image" Target="../media/image83.jpeg"/><Relationship Id="rId4" Type="http://schemas.openxmlformats.org/officeDocument/2006/relationships/image" Target="../media/image78.jpe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99.jpg"/><Relationship Id="rId4" Type="http://schemas.openxmlformats.org/officeDocument/2006/relationships/diagramLayout" Target="../diagrams/layout5.xml"/><Relationship Id="rId9" Type="http://schemas.openxmlformats.org/officeDocument/2006/relationships/image" Target="../media/image9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jpeg"/><Relationship Id="rId3" Type="http://schemas.openxmlformats.org/officeDocument/2006/relationships/image" Target="../media/image30.jpeg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jpe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openxmlformats.org/officeDocument/2006/relationships/image" Target="../media/image34.jpeg"/><Relationship Id="rId4" Type="http://schemas.openxmlformats.org/officeDocument/2006/relationships/image" Target="../media/image6.png"/><Relationship Id="rId9" Type="http://schemas.microsoft.com/office/2007/relationships/hdphoto" Target="../media/hdphoto6.wdp"/><Relationship Id="rId1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5778" r="6503" b="5989"/>
          <a:stretch/>
        </p:blipFill>
        <p:spPr>
          <a:xfrm>
            <a:off x="5243852" y="1490870"/>
            <a:ext cx="1189017" cy="1192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0872" y="6269250"/>
            <a:ext cx="6461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услуги предоставляются </a:t>
            </a:r>
            <a:r>
              <a:rPr lang="ru-RU" sz="2000" b="1" cap="all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бесплатно</a:t>
            </a:r>
            <a:endParaRPr lang="ru-RU" sz="2000" b="1" cap="all" dirty="0">
              <a:solidFill>
                <a:srgbClr val="E72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472" y="980728"/>
            <a:ext cx="4680000" cy="1360770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0472" y="4959146"/>
            <a:ext cx="9504016" cy="1206022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/>
            <a:endParaRPr lang="ru-RU" sz="1400" b="1" cap="all" dirty="0"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6656" y="4977626"/>
            <a:ext cx="7847832" cy="118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20000"/>
              <a:buFont typeface="Wingdings" pitchFamily="2" charset="2"/>
              <a:buChar char="ü"/>
            </a:pPr>
            <a:r>
              <a:rPr lang="ru-RU" b="1" kern="1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организацию </a:t>
            </a:r>
            <a:r>
              <a:rPr lang="ru-RU" b="1" kern="1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временной занятости граждан:</a:t>
            </a:r>
          </a:p>
          <a:p>
            <a:pPr marL="285750" lvl="0" indent="-2857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kern="1000" dirty="0" smtClean="0">
                <a:latin typeface="Arial" pitchFamily="34" charset="0"/>
                <a:cs typeface="Arial" pitchFamily="34" charset="0"/>
              </a:rPr>
              <a:t>временное </a:t>
            </a:r>
            <a:r>
              <a:rPr lang="ru-RU" sz="1600" kern="1000" dirty="0">
                <a:latin typeface="Arial" pitchFamily="34" charset="0"/>
                <a:cs typeface="Arial" pitchFamily="34" charset="0"/>
              </a:rPr>
              <a:t>трудоустройство несовершеннолетних граждан в </a:t>
            </a:r>
            <a:r>
              <a:rPr lang="ru-RU" sz="1600" kern="1000" dirty="0" smtClean="0">
                <a:latin typeface="Arial" pitchFamily="34" charset="0"/>
                <a:cs typeface="Arial" pitchFamily="34" charset="0"/>
              </a:rPr>
              <a:t>возрасте          от </a:t>
            </a:r>
            <a:r>
              <a:rPr lang="ru-RU" sz="1600" kern="1000" dirty="0">
                <a:latin typeface="Arial" pitchFamily="34" charset="0"/>
                <a:cs typeface="Arial" pitchFamily="34" charset="0"/>
              </a:rPr>
              <a:t>14 до 18 </a:t>
            </a:r>
            <a:r>
              <a:rPr lang="ru-RU" sz="1600" kern="1000" dirty="0" smtClean="0">
                <a:latin typeface="Arial" pitchFamily="34" charset="0"/>
                <a:cs typeface="Arial" pitchFamily="34" charset="0"/>
              </a:rPr>
              <a:t>лет</a:t>
            </a:r>
            <a:endParaRPr lang="ru-RU" sz="1600" kern="1000" dirty="0">
              <a:latin typeface="Arial" pitchFamily="34" charset="0"/>
              <a:cs typeface="Arial" pitchFamily="34" charset="0"/>
            </a:endParaRPr>
          </a:p>
          <a:p>
            <a:pPr marL="285750" lvl="0" indent="-2857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kern="1000" dirty="0" smtClean="0">
                <a:latin typeface="Arial" pitchFamily="34" charset="0"/>
                <a:cs typeface="Arial" pitchFamily="34" charset="0"/>
              </a:rPr>
              <a:t>общественные работы и временное трудоустройство </a:t>
            </a:r>
            <a:endParaRPr lang="ru-RU" sz="1600" kern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2640" y="1196752"/>
            <a:ext cx="306838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2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59323"/>
                </a:solidFill>
                <a:latin typeface="Arial" pitchFamily="34" charset="0"/>
                <a:cs typeface="Arial" pitchFamily="34" charset="0"/>
              </a:rPr>
              <a:t>содействие в </a:t>
            </a:r>
            <a:r>
              <a:rPr lang="ru-RU" b="1" dirty="0">
                <a:solidFill>
                  <a:srgbClr val="059323"/>
                </a:solidFill>
                <a:latin typeface="Arial" pitchFamily="34" charset="0"/>
                <a:cs typeface="Arial" pitchFamily="34" charset="0"/>
              </a:rPr>
              <a:t>подборе </a:t>
            </a:r>
            <a:r>
              <a:rPr lang="ru-RU" b="1" dirty="0" smtClean="0">
                <a:solidFill>
                  <a:srgbClr val="059323"/>
                </a:solidFill>
                <a:latin typeface="Arial" pitchFamily="34" charset="0"/>
                <a:cs typeface="Arial" pitchFamily="34" charset="0"/>
              </a:rPr>
              <a:t>необходимых работников</a:t>
            </a:r>
            <a:endParaRPr lang="ru-RU" b="1" dirty="0">
              <a:solidFill>
                <a:srgbClr val="0593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2402" y="2560836"/>
            <a:ext cx="32073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обучение: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раждан под ваше </a:t>
            </a:r>
          </a:p>
          <a:p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рабочее место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аботников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предпенсионного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возраста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енщин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период отпуска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по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уходу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ребенком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до 3-х лет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992" y="2492896"/>
            <a:ext cx="4680000" cy="2308324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6" y="1076004"/>
            <a:ext cx="1188000" cy="118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8" y="3101457"/>
            <a:ext cx="1188000" cy="118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4977304"/>
            <a:ext cx="1188000" cy="118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028348" y="980728"/>
            <a:ext cx="4680000" cy="2339102"/>
            <a:chOff x="5025008" y="2492896"/>
            <a:chExt cx="4680000" cy="233910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025008" y="2492896"/>
              <a:ext cx="4680000" cy="2308324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indent="179388"/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29529" y="2492896"/>
              <a:ext cx="3240359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120000"/>
                <a:buFont typeface="Wingdings" pitchFamily="2" charset="2"/>
                <a:buChar char="ü"/>
              </a:pPr>
              <a:r>
                <a:rPr lang="ru-RU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размещение вакансий:</a:t>
              </a:r>
              <a:endPara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</a:t>
              </a:r>
              <a:r>
                <a:rPr 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базе данных службы занятости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</a:t>
              </a:r>
              <a:r>
                <a:rPr 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а информационных стендах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</a:t>
              </a:r>
              <a:r>
                <a:rPr 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а </a:t>
              </a: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И</a:t>
              </a:r>
              <a:r>
                <a:rPr 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нтерактивном портале службы занятости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</a:t>
              </a:r>
              <a:r>
                <a:rPr 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а портале «Работа в России»</a:t>
              </a:r>
              <a:endPara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028348" y="3440450"/>
            <a:ext cx="4680000" cy="1360770"/>
            <a:chOff x="5025528" y="990109"/>
            <a:chExt cx="4680000" cy="136077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534356" y="1088324"/>
              <a:ext cx="3077936" cy="1186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20000"/>
                <a:buFont typeface="Wingdings" pitchFamily="2" charset="2"/>
                <a:buChar char="ü"/>
              </a:pPr>
              <a:r>
                <a:rPr lang="ru-RU" b="1" dirty="0">
                  <a:solidFill>
                    <a:srgbClr val="059323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b="1" dirty="0" smtClean="0">
                  <a:solidFill>
                    <a:srgbClr val="059323"/>
                  </a:solidFill>
                  <a:latin typeface="Arial" pitchFamily="34" charset="0"/>
                  <a:cs typeface="Arial" pitchFamily="34" charset="0"/>
                </a:rPr>
                <a:t>рганизацию ярмарок вакансий</a:t>
              </a:r>
            </a:p>
            <a:p>
              <a:pPr marL="285750" lvl="0" indent="-2857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20000"/>
                <a:buFont typeface="Wingdings" pitchFamily="2" charset="2"/>
                <a:buChar char="ü"/>
              </a:pPr>
              <a:r>
                <a:rPr lang="ru-RU" b="1" dirty="0">
                  <a:solidFill>
                    <a:srgbClr val="059323"/>
                  </a:solidFill>
                  <a:latin typeface="Arial" pitchFamily="34" charset="0"/>
                  <a:cs typeface="Arial" pitchFamily="34" charset="0"/>
                </a:rPr>
                <a:t>п</a:t>
              </a:r>
              <a:r>
                <a:rPr lang="ru-RU" b="1" dirty="0" smtClean="0">
                  <a:solidFill>
                    <a:srgbClr val="059323"/>
                  </a:solidFill>
                  <a:latin typeface="Arial" pitchFamily="34" charset="0"/>
                  <a:cs typeface="Arial" pitchFamily="34" charset="0"/>
                </a:rPr>
                <a:t>роведение </a:t>
              </a:r>
              <a:r>
                <a:rPr lang="en-US" b="1" dirty="0" err="1" smtClean="0">
                  <a:solidFill>
                    <a:srgbClr val="059323"/>
                  </a:solidFill>
                  <a:latin typeface="Arial" pitchFamily="34" charset="0"/>
                  <a:cs typeface="Arial" pitchFamily="34" charset="0"/>
                </a:rPr>
                <a:t>skype</a:t>
              </a:r>
              <a:r>
                <a:rPr lang="en-US" b="1" dirty="0" smtClean="0">
                  <a:solidFill>
                    <a:srgbClr val="059323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rgbClr val="059323"/>
                  </a:solidFill>
                  <a:latin typeface="Arial" pitchFamily="34" charset="0"/>
                  <a:cs typeface="Arial" pitchFamily="34" charset="0"/>
                </a:rPr>
                <a:t>-собеседований</a:t>
              </a:r>
              <a:endParaRPr lang="ru-RU" b="1" dirty="0">
                <a:solidFill>
                  <a:srgbClr val="05932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025528" y="990109"/>
              <a:ext cx="4680000" cy="1360770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indent="179388"/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032" y="1064022"/>
              <a:ext cx="1188000" cy="1188000"/>
            </a:xfrm>
            <a:prstGeom prst="rect">
              <a:avLst/>
            </a:prstGeom>
          </p:spPr>
        </p:pic>
      </p:grpSp>
      <p:sp>
        <p:nvSpPr>
          <p:cNvPr id="20" name="Блок-схема: процесс 19"/>
          <p:cNvSpPr/>
          <p:nvPr/>
        </p:nvSpPr>
        <p:spPr>
          <a:xfrm>
            <a:off x="0" y="188640"/>
            <a:ext cx="7920000" cy="504056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Служба занятости предлагает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2996952"/>
            <a:ext cx="648072" cy="648072"/>
          </a:xfrm>
          <a:prstGeom prst="rect">
            <a:avLst/>
          </a:prstGeom>
          <a:noFill/>
        </p:spPr>
      </p:pic>
      <p:pic>
        <p:nvPicPr>
          <p:cNvPr id="5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1772816"/>
            <a:ext cx="648072" cy="648072"/>
          </a:xfrm>
          <a:prstGeom prst="rect">
            <a:avLst/>
          </a:prstGeom>
          <a:noFill/>
        </p:spPr>
      </p:pic>
      <p:pic>
        <p:nvPicPr>
          <p:cNvPr id="6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836712"/>
            <a:ext cx="648072" cy="648072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 rot="504236">
            <a:off x="3038627" y="3817203"/>
            <a:ext cx="2177898" cy="1466160"/>
            <a:chOff x="2544951" y="3364790"/>
            <a:chExt cx="2177898" cy="1466160"/>
          </a:xfrm>
        </p:grpSpPr>
        <p:pic>
          <p:nvPicPr>
            <p:cNvPr id="8" name="Picture 4" descr="https://i.ya-webdesign.com/images/square-speech-bubble-png-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408842">
              <a:off x="2544951" y="3364790"/>
              <a:ext cx="2177898" cy="1466160"/>
            </a:xfrm>
            <a:prstGeom prst="rect">
              <a:avLst/>
            </a:prstGeom>
            <a:noFill/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3416">
              <a:off x="2727350" y="3750877"/>
              <a:ext cx="246521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8239">
              <a:off x="2796746" y="4021079"/>
              <a:ext cx="270000" cy="27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40479">
              <a:off x="2905171" y="4288725"/>
              <a:ext cx="252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20387387">
              <a:off x="2954190" y="3417207"/>
              <a:ext cx="1521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czn.kurganobl</a:t>
              </a:r>
              <a:endPara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 rot="20369895">
              <a:off x="3062419" y="3696362"/>
              <a:ext cx="1359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gutzn</a:t>
              </a:r>
              <a:endParaRPr lang="ru-RU" sz="15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0417431">
              <a:off x="3088923" y="4041124"/>
              <a:ext cx="118727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cznkurgan</a:t>
              </a:r>
              <a:endPara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3" descr="C:\Users\User\Desktop\white-thought-bubble-png-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434838" y="713988"/>
            <a:ext cx="4841506" cy="3145753"/>
          </a:xfrm>
          <a:prstGeom prst="rect">
            <a:avLst/>
          </a:prstGeom>
          <a:noFill/>
        </p:spPr>
      </p:pic>
      <p:pic>
        <p:nvPicPr>
          <p:cNvPr id="16" name="Picture 2" descr="http://pngimg.com/uploads/student/student_PNG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98" y="2905688"/>
            <a:ext cx="4542150" cy="37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91427" y="2939320"/>
            <a:ext cx="42806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8" descr="https://gradskyhall.music.mos.ru/art/selim/images/v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968172" y="1010632"/>
            <a:ext cx="35719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50" dirty="0">
                <a:latin typeface="Arial" pitchFamily="34" charset="0"/>
                <a:cs typeface="Arial" pitchFamily="34" charset="0"/>
              </a:rPr>
              <a:t>Ч</a:t>
            </a:r>
            <a:r>
              <a:rPr lang="ru-RU" sz="1850" dirty="0" smtClean="0">
                <a:latin typeface="Arial" pitchFamily="34" charset="0"/>
                <a:cs typeface="Arial" pitchFamily="34" charset="0"/>
              </a:rPr>
              <a:t>то интересного </a:t>
            </a:r>
          </a:p>
          <a:p>
            <a:pPr algn="ctr"/>
            <a:r>
              <a:rPr lang="ru-RU" sz="1850" dirty="0" smtClean="0">
                <a:latin typeface="Arial" pitchFamily="34" charset="0"/>
                <a:cs typeface="Arial" pitchFamily="34" charset="0"/>
              </a:rPr>
              <a:t>на официальных страницах</a:t>
            </a:r>
          </a:p>
          <a:p>
            <a:pPr algn="ctr"/>
            <a:r>
              <a:rPr lang="ru-RU" sz="1850" dirty="0" smtClean="0">
                <a:latin typeface="Arial" pitchFamily="34" charset="0"/>
                <a:cs typeface="Arial" pitchFamily="34" charset="0"/>
              </a:rPr>
              <a:t>службы занятости в </a:t>
            </a:r>
          </a:p>
          <a:p>
            <a:pPr algn="ctr"/>
            <a:r>
              <a:rPr lang="ru-RU" sz="1850" dirty="0" smtClean="0">
                <a:latin typeface="Arial" pitchFamily="34" charset="0"/>
                <a:cs typeface="Arial" pitchFamily="34" charset="0"/>
              </a:rPr>
              <a:t>социальных</a:t>
            </a:r>
          </a:p>
          <a:p>
            <a:pPr algn="ctr"/>
            <a:r>
              <a:rPr lang="ru-RU" sz="1850" dirty="0" smtClean="0">
                <a:latin typeface="Arial" pitchFamily="34" charset="0"/>
                <a:cs typeface="Arial" pitchFamily="34" charset="0"/>
              </a:rPr>
              <a:t>сетях</a:t>
            </a:r>
            <a:endParaRPr lang="ru-RU" sz="18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ÐÐ°ÑÑÐ¸Ð½ÐºÐ¸ Ð¿Ð¾ Ð·Ð°Ð¿ÑÐ¾ÑÑ Ð¡ÐÐÐÐÐÐ ÐÐÐÐ£ÐÐÐÐ¡Ð¯ ÐÐÐ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57256" y="2136275"/>
            <a:ext cx="428628" cy="428629"/>
          </a:xfrm>
          <a:prstGeom prst="rect">
            <a:avLst/>
          </a:prstGeom>
          <a:noFill/>
        </p:spPr>
      </p:pic>
      <p:sp>
        <p:nvSpPr>
          <p:cNvPr id="21" name="AutoShape 4" descr="ÐÐ°ÑÑÐ¸Ð½ÐºÐ¸ Ð¿Ð¾ Ð·Ð°Ð¿ÑÐ¾ÑÑ Ð¡ÐÐÐÐÐÐ ÐÐÐÐÐ¬ ÐÐÐ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6" descr="ÐÐ°ÑÑÐ¸Ð½ÐºÐ¸ Ð¿Ð¾ Ð·Ð°Ð¿ÑÐ¾ÑÑ Ð¡ÐÐÐÐÐÐ ÐÐÐÐÐ¬ ÐÐÐ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8" descr="ÐÐ°ÑÑÐ¸Ð½ÐºÐ¸ Ð¿Ð¾ Ð·Ð°Ð¿ÑÐ¾ÑÑ Ð¡ÐÐÐÐÐÐ ÐÐÐÐÐ¬ ÐÐÐ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 flipV="1">
            <a:off x="6087953" y="4550284"/>
            <a:ext cx="227111" cy="324000"/>
          </a:xfrm>
          <a:prstGeom prst="rect">
            <a:avLst/>
          </a:prstGeom>
          <a:noFill/>
        </p:spPr>
      </p:pic>
      <p:pic>
        <p:nvPicPr>
          <p:cNvPr id="24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823254">
            <a:off x="6388663" y="5528206"/>
            <a:ext cx="519926" cy="53250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 rot="616727">
            <a:off x="4744866" y="4850492"/>
            <a:ext cx="2639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ГОРЯЧАЯ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ВАКАНСИЯ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1016984">
            <a:off x="5215721" y="4284517"/>
            <a:ext cx="1604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ПОЛЕЗНЫЕ_СТАТЬИ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56314" y="5271011"/>
            <a:ext cx="169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МЕРОПРИЯТИЯ_СЗН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 descr="ÐÐ°ÑÑÐ¸Ð½ÐºÐ¸ Ð¿Ð¾ Ð·Ð°Ð¿ÑÐ¾ÑÑ ÐÐ Ð£Ð¢Ð ÐÐÐ ÐÐÐÐÐ¦ ÐÐÐÐ Ð¥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79533">
            <a:off x="4592676" y="4116407"/>
            <a:ext cx="351043" cy="341652"/>
          </a:xfrm>
          <a:prstGeom prst="rect">
            <a:avLst/>
          </a:prstGeom>
          <a:noFill/>
        </p:spPr>
      </p:pic>
      <p:pic>
        <p:nvPicPr>
          <p:cNvPr id="29" name="Picture 6" descr="ÐÐ°ÑÑÐ¸Ð½ÐºÐ¸ Ð¿Ð¾ Ð·Ð°Ð¿ÑÐ¾ÑÑ ÐÐÐÐÐ¡ÐÐÐÐ Ð­ÐÐÐÐÐ ÐÐÐ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356088">
            <a:off x="3554057" y="5785727"/>
            <a:ext cx="416442" cy="41644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000496" y="6093296"/>
            <a:ext cx="1417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ЗОЖ_СТРАНИЧКА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733333">
            <a:off x="3505545" y="5789977"/>
            <a:ext cx="2603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СТРАНИЧКА_ПСИХОЛОГА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402382">
            <a:off x="5249769" y="3884464"/>
            <a:ext cx="1648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ПЕРСОНА_ДНЯ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utoShape 10" descr="ÐÐ°ÑÑÐ¸Ð½ÐºÐ¸ Ð¿Ð¾ Ð·Ð°Ð¿ÑÐ¾ÑÑ ÐÐÐÐ ÐÐ¤ÐÐ Ð­ÐÐÐÐÐ ÐÐÐ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" name="Picture 18" descr="ÐÐ°ÑÑÐ¸Ð½ÐºÐ¸ Ð¿Ð¾ Ð·Ð°Ð¿ÑÐ¾ÑÑ Ð Ð£ÐÐÐ  Ð­ÐÐÐÐÐ ÐÐÐ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45858">
            <a:off x="5220965" y="4048430"/>
            <a:ext cx="287999" cy="288000"/>
          </a:xfrm>
          <a:prstGeom prst="rect">
            <a:avLst/>
          </a:prstGeom>
          <a:noFill/>
        </p:spPr>
      </p:pic>
      <p:pic>
        <p:nvPicPr>
          <p:cNvPr id="35" name="Picture 20" descr="ÐÐ°ÑÑÐ¸Ð½ÐºÐ¸ Ð¿Ð¾ Ð·Ð°Ð¿ÑÐ¾ÑÑ ÐÐÐÐ ÐÐ¡ ÐÐÐ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66979" y="2152842"/>
            <a:ext cx="190277" cy="268046"/>
          </a:xfrm>
          <a:prstGeom prst="rect">
            <a:avLst/>
          </a:prstGeom>
          <a:noFill/>
        </p:spPr>
      </p:pic>
      <p:pic>
        <p:nvPicPr>
          <p:cNvPr id="36" name="Picture 22" descr="ÐÐ°ÑÑÐ¸Ð½ÐºÐ¸ Ð¿Ð¾ Ð·Ð°Ð¿ÑÐ¾ÑÑ Ð¡ÐÐÐÐÐ« ÐÐÐ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7836" y="5242850"/>
            <a:ext cx="342857" cy="342857"/>
          </a:xfrm>
          <a:prstGeom prst="rect">
            <a:avLst/>
          </a:prstGeom>
          <a:noFill/>
        </p:spPr>
      </p:pic>
      <p:pic>
        <p:nvPicPr>
          <p:cNvPr id="37" name="Picture 24" descr="ÐÐ°ÑÑÐ¸Ð½ÐºÐ¸ Ð¿Ð¾ Ð·Ð°Ð¿ÑÐ¾ÑÑ Ð¡ÐÐÐÐÐ« ÐÐÐ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53443" y="4797184"/>
            <a:ext cx="287589" cy="288000"/>
          </a:xfrm>
          <a:prstGeom prst="rect">
            <a:avLst/>
          </a:prstGeom>
          <a:noFill/>
        </p:spPr>
      </p:pic>
      <p:pic>
        <p:nvPicPr>
          <p:cNvPr id="38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27635" y="5468884"/>
            <a:ext cx="380992" cy="38099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642910" y="929810"/>
            <a:ext cx="40850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Последние новости </a:t>
            </a:r>
          </a:p>
          <a:p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сфере труда и занятости</a:t>
            </a:r>
            <a:endParaRPr lang="ru-RU" sz="2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2910" y="1842790"/>
            <a:ext cx="395005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Возможность </a:t>
            </a:r>
          </a:p>
          <a:p>
            <a:r>
              <a:rPr lang="ru-RU" sz="2300" b="1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задать вопрос </a:t>
            </a:r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специалистам</a:t>
            </a: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300" b="1" dirty="0">
              <a:solidFill>
                <a:srgbClr val="E7234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994722"/>
            <a:ext cx="2502040" cy="262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3" descr="C:\Users\KITYSHINAAS\Desktop\phone-emoji-png-14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28" y="5417392"/>
            <a:ext cx="32869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42909" y="3132837"/>
            <a:ext cx="39500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Самые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горячие вакансии</a:t>
            </a:r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соискателей</a:t>
            </a:r>
            <a:endParaRPr lang="ru-RU" sz="2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0" y="188640"/>
            <a:ext cx="7920000" cy="504056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Социальные сети службы занятости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1" y="116632"/>
            <a:ext cx="5241032" cy="504056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Сокращение персонала</a:t>
            </a:r>
            <a:endParaRPr lang="ru-R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64531" y="794656"/>
            <a:ext cx="6441469" cy="4515844"/>
            <a:chOff x="3464531" y="908720"/>
            <a:chExt cx="6441469" cy="4515844"/>
          </a:xfrm>
        </p:grpSpPr>
        <p:sp>
          <p:nvSpPr>
            <p:cNvPr id="58" name="Полилиния 57"/>
            <p:cNvSpPr/>
            <p:nvPr/>
          </p:nvSpPr>
          <p:spPr>
            <a:xfrm>
              <a:off x="3522342" y="908720"/>
              <a:ext cx="6142196" cy="3304656"/>
            </a:xfrm>
            <a:custGeom>
              <a:avLst/>
              <a:gdLst>
                <a:gd name="connsiteX0" fmla="*/ 552706 w 6142196"/>
                <a:gd name="connsiteY0" fmla="*/ 327776 h 3304656"/>
                <a:gd name="connsiteX1" fmla="*/ 1274066 w 6142196"/>
                <a:gd name="connsiteY1" fmla="*/ 134736 h 3304656"/>
                <a:gd name="connsiteX2" fmla="*/ 3326386 w 6142196"/>
                <a:gd name="connsiteY2" fmla="*/ 2656 h 3304656"/>
                <a:gd name="connsiteX3" fmla="*/ 5581906 w 6142196"/>
                <a:gd name="connsiteY3" fmla="*/ 124576 h 3304656"/>
                <a:gd name="connsiteX4" fmla="*/ 6120386 w 6142196"/>
                <a:gd name="connsiteY4" fmla="*/ 896736 h 3304656"/>
                <a:gd name="connsiteX5" fmla="*/ 5957826 w 6142196"/>
                <a:gd name="connsiteY5" fmla="*/ 967856 h 3304656"/>
                <a:gd name="connsiteX6" fmla="*/ 5236466 w 6142196"/>
                <a:gd name="connsiteY6" fmla="*/ 1069456 h 3304656"/>
                <a:gd name="connsiteX7" fmla="*/ 4047746 w 6142196"/>
                <a:gd name="connsiteY7" fmla="*/ 1313296 h 3304656"/>
                <a:gd name="connsiteX8" fmla="*/ 2930146 w 6142196"/>
                <a:gd name="connsiteY8" fmla="*/ 1658736 h 3304656"/>
                <a:gd name="connsiteX9" fmla="*/ 2869186 w 6142196"/>
                <a:gd name="connsiteY9" fmla="*/ 1618096 h 3304656"/>
                <a:gd name="connsiteX10" fmla="*/ 1253746 w 6142196"/>
                <a:gd name="connsiteY10" fmla="*/ 1384416 h 3304656"/>
                <a:gd name="connsiteX11" fmla="*/ 461266 w 6142196"/>
                <a:gd name="connsiteY11" fmla="*/ 1486016 h 3304656"/>
                <a:gd name="connsiteX12" fmla="*/ 85346 w 6142196"/>
                <a:gd name="connsiteY12" fmla="*/ 1800976 h 3304656"/>
                <a:gd name="connsiteX13" fmla="*/ 4066 w 6142196"/>
                <a:gd name="connsiteY13" fmla="*/ 2308976 h 3304656"/>
                <a:gd name="connsiteX14" fmla="*/ 166626 w 6142196"/>
                <a:gd name="connsiteY14" fmla="*/ 2786496 h 3304656"/>
                <a:gd name="connsiteX15" fmla="*/ 613666 w 6142196"/>
                <a:gd name="connsiteY15" fmla="*/ 2908416 h 3304656"/>
                <a:gd name="connsiteX16" fmla="*/ 1639826 w 6142196"/>
                <a:gd name="connsiteY16" fmla="*/ 2888096 h 3304656"/>
                <a:gd name="connsiteX17" fmla="*/ 3021586 w 6142196"/>
                <a:gd name="connsiteY17" fmla="*/ 2877936 h 3304656"/>
                <a:gd name="connsiteX18" fmla="*/ 4555746 w 6142196"/>
                <a:gd name="connsiteY18" fmla="*/ 3020176 h 3304656"/>
                <a:gd name="connsiteX19" fmla="*/ 5592066 w 6142196"/>
                <a:gd name="connsiteY19" fmla="*/ 3304656 h 3304656"/>
                <a:gd name="connsiteX20" fmla="*/ 5592066 w 6142196"/>
                <a:gd name="connsiteY20" fmla="*/ 3304656 h 330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42196" h="3304656">
                  <a:moveTo>
                    <a:pt x="552706" y="327776"/>
                  </a:moveTo>
                  <a:cubicBezTo>
                    <a:pt x="682246" y="258349"/>
                    <a:pt x="811786" y="188923"/>
                    <a:pt x="1274066" y="134736"/>
                  </a:cubicBezTo>
                  <a:cubicBezTo>
                    <a:pt x="1736346" y="80549"/>
                    <a:pt x="2608413" y="4349"/>
                    <a:pt x="3326386" y="2656"/>
                  </a:cubicBezTo>
                  <a:cubicBezTo>
                    <a:pt x="4044359" y="963"/>
                    <a:pt x="5116239" y="-24437"/>
                    <a:pt x="5581906" y="124576"/>
                  </a:cubicBezTo>
                  <a:cubicBezTo>
                    <a:pt x="6047573" y="273589"/>
                    <a:pt x="6057733" y="756189"/>
                    <a:pt x="6120386" y="896736"/>
                  </a:cubicBezTo>
                  <a:cubicBezTo>
                    <a:pt x="6183039" y="1037283"/>
                    <a:pt x="6105146" y="939069"/>
                    <a:pt x="5957826" y="967856"/>
                  </a:cubicBezTo>
                  <a:cubicBezTo>
                    <a:pt x="5810506" y="996643"/>
                    <a:pt x="5554813" y="1011883"/>
                    <a:pt x="5236466" y="1069456"/>
                  </a:cubicBezTo>
                  <a:cubicBezTo>
                    <a:pt x="4918119" y="1127029"/>
                    <a:pt x="4432133" y="1215083"/>
                    <a:pt x="4047746" y="1313296"/>
                  </a:cubicBezTo>
                  <a:cubicBezTo>
                    <a:pt x="3663359" y="1411509"/>
                    <a:pt x="3126573" y="1607936"/>
                    <a:pt x="2930146" y="1658736"/>
                  </a:cubicBezTo>
                  <a:cubicBezTo>
                    <a:pt x="2733719" y="1709536"/>
                    <a:pt x="3148586" y="1663816"/>
                    <a:pt x="2869186" y="1618096"/>
                  </a:cubicBezTo>
                  <a:cubicBezTo>
                    <a:pt x="2589786" y="1572376"/>
                    <a:pt x="1655066" y="1406429"/>
                    <a:pt x="1253746" y="1384416"/>
                  </a:cubicBezTo>
                  <a:cubicBezTo>
                    <a:pt x="852426" y="1362403"/>
                    <a:pt x="655999" y="1416589"/>
                    <a:pt x="461266" y="1486016"/>
                  </a:cubicBezTo>
                  <a:cubicBezTo>
                    <a:pt x="266533" y="1555443"/>
                    <a:pt x="161546" y="1663816"/>
                    <a:pt x="85346" y="1800976"/>
                  </a:cubicBezTo>
                  <a:cubicBezTo>
                    <a:pt x="9146" y="1938136"/>
                    <a:pt x="-9481" y="2144723"/>
                    <a:pt x="4066" y="2308976"/>
                  </a:cubicBezTo>
                  <a:cubicBezTo>
                    <a:pt x="17613" y="2473229"/>
                    <a:pt x="65026" y="2686589"/>
                    <a:pt x="166626" y="2786496"/>
                  </a:cubicBezTo>
                  <a:cubicBezTo>
                    <a:pt x="268226" y="2886403"/>
                    <a:pt x="368133" y="2891483"/>
                    <a:pt x="613666" y="2908416"/>
                  </a:cubicBezTo>
                  <a:cubicBezTo>
                    <a:pt x="859199" y="2925349"/>
                    <a:pt x="1639826" y="2888096"/>
                    <a:pt x="1639826" y="2888096"/>
                  </a:cubicBezTo>
                  <a:cubicBezTo>
                    <a:pt x="2041146" y="2883016"/>
                    <a:pt x="2535599" y="2855923"/>
                    <a:pt x="3021586" y="2877936"/>
                  </a:cubicBezTo>
                  <a:cubicBezTo>
                    <a:pt x="3507573" y="2899949"/>
                    <a:pt x="4127333" y="2949056"/>
                    <a:pt x="4555746" y="3020176"/>
                  </a:cubicBezTo>
                  <a:cubicBezTo>
                    <a:pt x="4984159" y="3091296"/>
                    <a:pt x="5592066" y="3304656"/>
                    <a:pt x="5592066" y="3304656"/>
                  </a:cubicBezTo>
                  <a:lnTo>
                    <a:pt x="5592066" y="3304656"/>
                  </a:lnTo>
                </a:path>
              </a:pathLst>
            </a:custGeom>
            <a:ln>
              <a:solidFill>
                <a:srgbClr val="E72347"/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3464531" y="983915"/>
              <a:ext cx="6441469" cy="4440649"/>
              <a:chOff x="3320515" y="1412816"/>
              <a:chExt cx="6441469" cy="4440649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3528392" y="1591009"/>
                <a:ext cx="6105128" cy="3072431"/>
              </a:xfrm>
              <a:custGeom>
                <a:avLst/>
                <a:gdLst>
                  <a:gd name="connsiteX0" fmla="*/ 266308 w 5771789"/>
                  <a:gd name="connsiteY0" fmla="*/ 146351 h 3072431"/>
                  <a:gd name="connsiteX1" fmla="*/ 3029828 w 5771789"/>
                  <a:gd name="connsiteY1" fmla="*/ 4111 h 3072431"/>
                  <a:gd name="connsiteX2" fmla="*/ 5468228 w 5771789"/>
                  <a:gd name="connsiteY2" fmla="*/ 288591 h 3072431"/>
                  <a:gd name="connsiteX3" fmla="*/ 5427588 w 5771789"/>
                  <a:gd name="connsiteY3" fmla="*/ 1812591 h 3072431"/>
                  <a:gd name="connsiteX4" fmla="*/ 2684388 w 5771789"/>
                  <a:gd name="connsiteY4" fmla="*/ 1426511 h 3072431"/>
                  <a:gd name="connsiteX5" fmla="*/ 286628 w 5771789"/>
                  <a:gd name="connsiteY5" fmla="*/ 1294431 h 3072431"/>
                  <a:gd name="connsiteX6" fmla="*/ 317108 w 5771789"/>
                  <a:gd name="connsiteY6" fmla="*/ 2676191 h 3072431"/>
                  <a:gd name="connsiteX7" fmla="*/ 2745348 w 5771789"/>
                  <a:gd name="connsiteY7" fmla="*/ 2889551 h 3072431"/>
                  <a:gd name="connsiteX8" fmla="*/ 5376788 w 5771789"/>
                  <a:gd name="connsiteY8" fmla="*/ 3072431 h 307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71789" h="3072431">
                    <a:moveTo>
                      <a:pt x="266308" y="146351"/>
                    </a:moveTo>
                    <a:cubicBezTo>
                      <a:pt x="1214574" y="63377"/>
                      <a:pt x="2162841" y="-19596"/>
                      <a:pt x="3029828" y="4111"/>
                    </a:cubicBezTo>
                    <a:cubicBezTo>
                      <a:pt x="3896815" y="27818"/>
                      <a:pt x="5068601" y="-12822"/>
                      <a:pt x="5468228" y="288591"/>
                    </a:cubicBezTo>
                    <a:cubicBezTo>
                      <a:pt x="5867855" y="590004"/>
                      <a:pt x="5891561" y="1622938"/>
                      <a:pt x="5427588" y="1812591"/>
                    </a:cubicBezTo>
                    <a:cubicBezTo>
                      <a:pt x="4963615" y="2002244"/>
                      <a:pt x="3541215" y="1512871"/>
                      <a:pt x="2684388" y="1426511"/>
                    </a:cubicBezTo>
                    <a:cubicBezTo>
                      <a:pt x="1827561" y="1340151"/>
                      <a:pt x="681175" y="1086151"/>
                      <a:pt x="286628" y="1294431"/>
                    </a:cubicBezTo>
                    <a:cubicBezTo>
                      <a:pt x="-107919" y="1502711"/>
                      <a:pt x="-92679" y="2410338"/>
                      <a:pt x="317108" y="2676191"/>
                    </a:cubicBezTo>
                    <a:cubicBezTo>
                      <a:pt x="726895" y="2942044"/>
                      <a:pt x="2745348" y="2889551"/>
                      <a:pt x="2745348" y="2889551"/>
                    </a:cubicBezTo>
                    <a:lnTo>
                      <a:pt x="5376788" y="3072431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3728863" y="1556792"/>
                <a:ext cx="360000" cy="3600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1</a:t>
                </a:r>
                <a:endParaRPr lang="ru-RU" b="1" dirty="0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6483060" y="1412816"/>
                <a:ext cx="360000" cy="3600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2</a:t>
                </a:r>
                <a:endParaRPr lang="ru-RU" b="1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9273480" y="2031311"/>
                <a:ext cx="360000" cy="3600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3</a:t>
                </a:r>
                <a:endParaRPr lang="ru-RU" b="1" dirty="0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8857399" y="3239291"/>
                <a:ext cx="360000" cy="3600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4</a:t>
                </a:r>
                <a:endParaRPr lang="ru-RU" b="1" dirty="0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6141176" y="2852976"/>
                <a:ext cx="360000" cy="3600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5</a:t>
                </a:r>
                <a:endParaRPr lang="ru-RU" b="1" dirty="0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760975" y="2708920"/>
                <a:ext cx="360000" cy="3600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/>
                  <a:t>6</a:t>
                </a:r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3800872" y="4077072"/>
                <a:ext cx="360000" cy="3600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7</a:t>
                </a:r>
                <a:endParaRPr lang="ru-RU" b="1" dirty="0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6204135" y="4293096"/>
                <a:ext cx="360000" cy="3600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8</a:t>
                </a:r>
                <a:endParaRPr lang="ru-RU" b="1" dirty="0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8841432" y="4509120"/>
                <a:ext cx="360000" cy="3600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9</a:t>
                </a:r>
                <a:endParaRPr lang="ru-RU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512840" y="1959223"/>
                <a:ext cx="1656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Принятие решения о сокращении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13040" y="1772816"/>
                <a:ext cx="28803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Определение сотрудников, которые не могут быть сокращены 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или имеют преимущественное право  на оставлении на работе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970296" y="2391311"/>
                <a:ext cx="1656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Приказ о сокращении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79719" y="3580243"/>
                <a:ext cx="23822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Приказ о внесении изменений в штатное расписание</a:t>
                </a:r>
              </a:p>
              <a:p>
                <a:pPr algn="r"/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Новое штатное расписание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175025" y="3246075"/>
                <a:ext cx="22982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УВЕДОМЛЕНИЕ </a:t>
                </a:r>
              </a:p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органов службы занятости</a:t>
                </a:r>
              </a:p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(п.2 ст.25 Закона о занятости населения РФ) 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584848" y="3068960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Уведомление профсоюза</a:t>
                </a:r>
              </a:p>
              <a:p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(при наличии)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320515" y="4445019"/>
                <a:ext cx="15901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Уведомление </a:t>
                </a:r>
              </a:p>
              <a:p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под роспись сотрудников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592961" y="4653136"/>
                <a:ext cx="38164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Предложение ВСЕХ 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существующих и появившихся </a:t>
                </a:r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вакантных должностей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 момента уведомления и до увольнения,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которые работник может 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выполнять с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учетом своей 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квалификации и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состояния здоровья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409384" y="4869120"/>
                <a:ext cx="12491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Увольнение и</a:t>
                </a:r>
              </a:p>
              <a:p>
                <a:pPr algn="r"/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выплаты </a:t>
                </a:r>
              </a:p>
              <a:p>
                <a:pPr algn="r"/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сотрудникам</a:t>
                </a:r>
              </a:p>
              <a:p>
                <a:pPr algn="r"/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56456" y="836712"/>
            <a:ext cx="3374796" cy="3273460"/>
            <a:chOff x="156692" y="1196752"/>
            <a:chExt cx="3374796" cy="2073191"/>
          </a:xfrm>
        </p:grpSpPr>
        <p:sp>
          <p:nvSpPr>
            <p:cNvPr id="38" name="TextBox 37"/>
            <p:cNvSpPr txBox="1"/>
            <p:nvPr/>
          </p:nvSpPr>
          <p:spPr>
            <a:xfrm>
              <a:off x="156692" y="1196752"/>
              <a:ext cx="3356148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cap="all" dirty="0" smtClean="0">
                  <a:solidFill>
                    <a:schemeClr val="accent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Сокращение численности</a:t>
              </a:r>
            </a:p>
            <a:p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уменьшения количества штатных единиц по определенной должности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2244" y="1970256"/>
              <a:ext cx="3356148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cap="all" dirty="0" smtClean="0">
                  <a:solidFill>
                    <a:schemeClr val="accent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Сокращение Штата</a:t>
              </a:r>
            </a:p>
            <a:p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исключение из штатного расписания определенной должности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5340" y="2743645"/>
              <a:ext cx="3356148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cap="all" dirty="0" smtClean="0">
                  <a:solidFill>
                    <a:srgbClr val="E72347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Ликвидация (банкротство)</a:t>
              </a:r>
            </a:p>
            <a:p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прекращение существования юридического лица, предполагает увольнение всех сотрудников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713315" y="1289981"/>
              <a:ext cx="309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118799" y="2058805"/>
              <a:ext cx="309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777615" y="2838534"/>
              <a:ext cx="310798" cy="0"/>
            </a:xfrm>
            <a:prstGeom prst="line">
              <a:avLst/>
            </a:prstGeom>
            <a:ln>
              <a:solidFill>
                <a:srgbClr val="E72347"/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5" name="Скругленный прямоугольник 54"/>
          <p:cNvSpPr/>
          <p:nvPr/>
        </p:nvSpPr>
        <p:spPr>
          <a:xfrm>
            <a:off x="128464" y="5121208"/>
            <a:ext cx="9649072" cy="1692167"/>
          </a:xfrm>
          <a:prstGeom prst="roundRect">
            <a:avLst/>
          </a:prstGeom>
          <a:solidFill>
            <a:srgbClr val="0070C0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/>
            <a:r>
              <a:rPr lang="ru-RU" sz="1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 увольнять при сокращении численности или штата: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128504" y="4941208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152636"/>
            <a:ext cx="1053865" cy="418844"/>
          </a:xfrm>
          <a:prstGeom prst="rect">
            <a:avLst/>
          </a:prstGeom>
        </p:spPr>
      </p:pic>
      <p:grpSp>
        <p:nvGrpSpPr>
          <p:cNvPr id="91" name="Группа 90"/>
          <p:cNvGrpSpPr/>
          <p:nvPr/>
        </p:nvGrpSpPr>
        <p:grpSpPr>
          <a:xfrm>
            <a:off x="75104" y="1484784"/>
            <a:ext cx="3149704" cy="527712"/>
            <a:chOff x="147112" y="1556792"/>
            <a:chExt cx="3149704" cy="527712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0065B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12" y="1556792"/>
              <a:ext cx="532691" cy="527712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0065B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93" y="1556792"/>
              <a:ext cx="532691" cy="527712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0065B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584" y="1556792"/>
              <a:ext cx="532691" cy="527712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0065B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696" y="1556792"/>
              <a:ext cx="532691" cy="527712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0065B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125" y="1556792"/>
              <a:ext cx="532691" cy="527712"/>
            </a:xfrm>
            <a:prstGeom prst="rect">
              <a:avLst/>
            </a:prstGeom>
          </p:spPr>
        </p:pic>
        <p:cxnSp>
          <p:nvCxnSpPr>
            <p:cNvPr id="69" name="Прямая со стрелкой 68"/>
            <p:cNvCxnSpPr/>
            <p:nvPr/>
          </p:nvCxnSpPr>
          <p:spPr>
            <a:xfrm>
              <a:off x="1806538" y="1820648"/>
              <a:ext cx="338150" cy="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Группа 89"/>
          <p:cNvGrpSpPr/>
          <p:nvPr/>
        </p:nvGrpSpPr>
        <p:grpSpPr>
          <a:xfrm>
            <a:off x="89593" y="2708920"/>
            <a:ext cx="3135215" cy="514595"/>
            <a:chOff x="161601" y="2777818"/>
            <a:chExt cx="3135215" cy="514595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01" y="2791171"/>
              <a:ext cx="503711" cy="501242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E723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65" y="2777818"/>
              <a:ext cx="481546" cy="508572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05932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584" y="2793203"/>
              <a:ext cx="512915" cy="493187"/>
            </a:xfrm>
            <a:prstGeom prst="rect">
              <a:avLst/>
            </a:prstGeom>
          </p:spPr>
        </p:pic>
        <p:cxnSp>
          <p:nvCxnSpPr>
            <p:cNvPr id="73" name="Прямая со стрелкой 72"/>
            <p:cNvCxnSpPr/>
            <p:nvPr/>
          </p:nvCxnSpPr>
          <p:spPr>
            <a:xfrm>
              <a:off x="1806538" y="3068960"/>
              <a:ext cx="338150" cy="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E723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782" y="2780928"/>
              <a:ext cx="481546" cy="508572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05932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901" y="2777818"/>
              <a:ext cx="512915" cy="493187"/>
            </a:xfrm>
            <a:prstGeom prst="rect">
              <a:avLst/>
            </a:prstGeom>
          </p:spPr>
        </p:pic>
      </p:grpSp>
      <p:grpSp>
        <p:nvGrpSpPr>
          <p:cNvPr id="89" name="Группа 88"/>
          <p:cNvGrpSpPr/>
          <p:nvPr/>
        </p:nvGrpSpPr>
        <p:grpSpPr>
          <a:xfrm>
            <a:off x="128464" y="4077072"/>
            <a:ext cx="1983820" cy="529383"/>
            <a:chOff x="160868" y="4483793"/>
            <a:chExt cx="1983820" cy="52938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0065B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68" y="4485464"/>
              <a:ext cx="532691" cy="527712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05932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584" y="4501056"/>
              <a:ext cx="512915" cy="493187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0065B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65" y="4483793"/>
              <a:ext cx="532691" cy="527712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1806538" y="4747650"/>
              <a:ext cx="338150" cy="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1822090" y="4617301"/>
              <a:ext cx="250590" cy="274629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>
              <a:off x="1843802" y="4612005"/>
              <a:ext cx="207165" cy="274629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2" name="Прямоугольник 61"/>
          <p:cNvSpPr/>
          <p:nvPr/>
        </p:nvSpPr>
        <p:spPr>
          <a:xfrm>
            <a:off x="632520" y="6178523"/>
            <a:ext cx="4306164" cy="634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Одинокую мать или иное лицо без матери, воспитывающих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в возрасте до 14 лет или ребенка-инвалида в возрасте до 18 лет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277982" y="5517232"/>
            <a:ext cx="431951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законного представителя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ребенка),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являющегося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единственным кормильцем ребенка-инвалида в возрасте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18 лет или ребенка до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лет в семье, воспитывающей трех и более малолетних детей, если другой родитель (иной законный представитель ребенка) не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работает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44488" y="5517232"/>
            <a:ext cx="4316824" cy="288032"/>
            <a:chOff x="344488" y="5517232"/>
            <a:chExt cx="4316824" cy="288032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643180" y="5517232"/>
              <a:ext cx="4018132" cy="2748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Беременную женщину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88" y="5517264"/>
              <a:ext cx="288000" cy="288000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48858" y="5877272"/>
            <a:ext cx="4310360" cy="300925"/>
            <a:chOff x="348858" y="5877272"/>
            <a:chExt cx="4310360" cy="300925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41086" y="5877272"/>
              <a:ext cx="4018132" cy="2748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Женщину с ребенком в возрасте до 3 лет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58" y="5890197"/>
              <a:ext cx="294729" cy="288000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7" y="6226037"/>
            <a:ext cx="360000" cy="3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36" y="551723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5517272"/>
            <a:ext cx="480000" cy="360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420752" y="404582"/>
            <a:ext cx="3116424" cy="403253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numCol="1" rtlCol="0" anchor="t"/>
          <a:lstStyle/>
          <a:p>
            <a:r>
              <a:rPr lang="ru-RU" sz="1400" b="1" cap="all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уведомления работников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общем случае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ст.180 ТК РФ)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чем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</a:t>
            </a:r>
          </a:p>
          <a:p>
            <a:pPr>
              <a:buFontTx/>
              <a:buChar char="-"/>
            </a:pPr>
            <a:endParaRPr lang="ru-RU" sz="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анятых на сезонных работах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(ст.269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РФ)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чем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календарных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  <a:p>
            <a:endParaRPr lang="ru-RU" sz="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срочников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(ст. 292 ТК РФ)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сроком трудового договора менее 2 месяцев не менее чем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3 календарных дня</a:t>
            </a:r>
          </a:p>
          <a:p>
            <a:endParaRPr lang="ru-RU" sz="1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 имеет право расторгнуть трудовой договор ранее срока 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увольнения (сократиться досрочно) при согласии работодателя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36506" y="188640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472" y="416591"/>
            <a:ext cx="3116424" cy="6180761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numCol="1" rtlCol="0" anchor="t"/>
          <a:lstStyle/>
          <a:p>
            <a:r>
              <a:rPr lang="ru-RU" sz="1400" b="1" cap="all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уведомления службы занятости</a:t>
            </a:r>
          </a:p>
          <a:p>
            <a:r>
              <a:rPr lang="ru-RU" sz="1100" spc="-2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(п.2 ст.25 Закона о занятости населения РФ) </a:t>
            </a:r>
            <a:endParaRPr lang="ru-RU" sz="1100" spc="-2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500" spc="-2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сокращении отдельных сотрудников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чем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</a:t>
            </a:r>
          </a:p>
          <a:p>
            <a:endParaRPr lang="ru-RU" sz="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массовом сокращении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чем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месяца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РФ           от 5 февраля 1993 года №99, областное трехстороннее соглашение)</a:t>
            </a:r>
          </a:p>
          <a:p>
            <a:pPr marL="171450" indent="-171450">
              <a:buFontTx/>
              <a:buChar char="-"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cap="all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массового сокращения: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численностью работающих 15 и более человек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работников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определенный период 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количестве:</a:t>
            </a:r>
          </a:p>
          <a:p>
            <a:pPr indent="179388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6226" y="188640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09184" y="404623"/>
            <a:ext cx="3116424" cy="619272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numCol="1" rtlCol="0" anchor="t"/>
          <a:lstStyle/>
          <a:p>
            <a:r>
              <a:rPr lang="ru-RU" sz="1400" b="1" cap="all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 уволенным работникам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расчет по заработной плате за отработанные дни, компенсация за неиспользованный отпуск</a:t>
            </a:r>
          </a:p>
          <a:p>
            <a:endParaRPr lang="ru-RU" sz="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выходное пособие 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в общем случае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(ч. 2 ст.178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 РФ)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b="1" cap="all" dirty="0" smtClean="0">
              <a:solidFill>
                <a:srgbClr val="006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cap="all" dirty="0" smtClean="0">
                <a:solidFill>
                  <a:srgbClr val="006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средних месячных заработка работника</a:t>
            </a: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«совместителям»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заработок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1 месяц</a:t>
            </a:r>
          </a:p>
          <a:p>
            <a:endParaRPr lang="ru-RU" sz="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занятым на сезонных работах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заработок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 недели </a:t>
            </a:r>
          </a:p>
          <a:p>
            <a:endParaRPr lang="ru-RU" sz="5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выплачивается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работающим по трудовым договорам со сроком менее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месяцев</a:t>
            </a:r>
          </a:p>
          <a:p>
            <a:endParaRPr lang="ru-RU" sz="1400" b="1" cap="all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24938" y="188640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0752" y="4509120"/>
            <a:ext cx="3116424" cy="2088232"/>
          </a:xfrm>
          <a:prstGeom prst="roundRect">
            <a:avLst/>
          </a:prstGeom>
          <a:solidFill>
            <a:srgbClr val="0070C0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Обращайтесь за Консультацией:</a:t>
            </a:r>
          </a:p>
          <a:p>
            <a:pPr algn="ctr"/>
            <a:endParaRPr lang="ru-RU" sz="50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/>
              <a:t>в Главное управление по труду и занятости населения Курганской области по телефону </a:t>
            </a:r>
          </a:p>
          <a:p>
            <a:pPr algn="ctr"/>
            <a:r>
              <a:rPr lang="ru-RU" sz="1400" b="1" dirty="0" smtClean="0"/>
              <a:t>(3522) 45-16-61</a:t>
            </a:r>
          </a:p>
          <a:p>
            <a:pPr algn="ctr"/>
            <a:r>
              <a:rPr lang="ru-RU" sz="1400" b="1" dirty="0"/>
              <a:t>г</a:t>
            </a:r>
            <a:r>
              <a:rPr lang="ru-RU" sz="1400" b="1" dirty="0" smtClean="0"/>
              <a:t>. Курган, ул. М. Горького,190</a:t>
            </a:r>
          </a:p>
          <a:p>
            <a:pPr algn="ctr"/>
            <a:r>
              <a:rPr lang="ru-RU" sz="1400" b="1" dirty="0" smtClean="0"/>
              <a:t>кабинет 131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4568" y="5098403"/>
            <a:ext cx="1281828" cy="274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9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месяц</a:t>
            </a:r>
          </a:p>
          <a:p>
            <a:r>
              <a:rPr lang="ru-RU" sz="9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работников</a:t>
            </a:r>
            <a:endParaRPr lang="ru-RU" sz="900" b="1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2600" y="5517272"/>
            <a:ext cx="1281828" cy="274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900" b="1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9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месяца</a:t>
            </a:r>
          </a:p>
          <a:p>
            <a:r>
              <a:rPr lang="ru-RU" sz="9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работников</a:t>
            </a:r>
            <a:endParaRPr lang="ru-RU" sz="900" b="1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40632" y="5949280"/>
            <a:ext cx="1281828" cy="274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9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месяца</a:t>
            </a:r>
          </a:p>
          <a:p>
            <a:r>
              <a:rPr lang="ru-RU" sz="9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работников</a:t>
            </a:r>
            <a:endParaRPr lang="ru-RU" sz="900" b="1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537176" y="2636912"/>
            <a:ext cx="3168352" cy="1736514"/>
            <a:chOff x="6609184" y="2700598"/>
            <a:chExt cx="3168352" cy="1736514"/>
          </a:xfrm>
        </p:grpSpPr>
        <p:graphicFrame>
          <p:nvGraphicFramePr>
            <p:cNvPr id="20" name="Диаграмма 19"/>
            <p:cNvGraphicFramePr/>
            <p:nvPr>
              <p:extLst>
                <p:ext uri="{D42A27DB-BD31-4B8C-83A1-F6EECF244321}">
                  <p14:modId xmlns:p14="http://schemas.microsoft.com/office/powerpoint/2010/main" val="1276100608"/>
                </p:ext>
              </p:extLst>
            </p:nvPr>
          </p:nvGraphicFramePr>
          <p:xfrm>
            <a:off x="6609184" y="2700598"/>
            <a:ext cx="1352398" cy="1409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TextBox 1"/>
            <p:cNvSpPr txBox="1"/>
            <p:nvPr/>
          </p:nvSpPr>
          <p:spPr>
            <a:xfrm>
              <a:off x="7329264" y="3068960"/>
              <a:ext cx="159730" cy="21602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7257256" y="3356992"/>
              <a:ext cx="159730" cy="21602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7941352" y="2996952"/>
              <a:ext cx="180000" cy="180020"/>
            </a:xfrm>
            <a:prstGeom prst="ellipse">
              <a:avLst/>
            </a:prstGeom>
            <a:solidFill>
              <a:srgbClr val="00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7941352" y="3320988"/>
              <a:ext cx="180000" cy="180020"/>
            </a:xfrm>
            <a:prstGeom prst="ellipse">
              <a:avLst/>
            </a:prstGeom>
            <a:solidFill>
              <a:srgbClr val="059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7941352" y="3681028"/>
              <a:ext cx="180000" cy="180020"/>
            </a:xfrm>
            <a:prstGeom prst="ellipse">
              <a:avLst/>
            </a:prstGeom>
            <a:solidFill>
              <a:srgbClr val="E72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084472" y="2974167"/>
              <a:ext cx="1569860" cy="2028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8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день увольнения</a:t>
              </a:r>
              <a:endParaRPr 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084472" y="3201583"/>
              <a:ext cx="1569860" cy="299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8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через два месяца после увольнения если работник не трудоустроился</a:t>
              </a:r>
              <a:endParaRPr 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063660" y="3633631"/>
              <a:ext cx="1713876" cy="803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8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через три месяца после увольнения по решению службы занятости, если работник в двухнедельный срок после увольнения обратился в службу и не трудоустроился</a:t>
              </a:r>
              <a:endParaRPr 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/>
          <a:stretch/>
        </p:blipFill>
        <p:spPr>
          <a:xfrm>
            <a:off x="1010920" y="5517272"/>
            <a:ext cx="413688" cy="36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5085184"/>
            <a:ext cx="480000" cy="36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5949320"/>
            <a:ext cx="480000" cy="36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/>
          <a:stretch/>
        </p:blipFill>
        <p:spPr>
          <a:xfrm>
            <a:off x="1010920" y="5949280"/>
            <a:ext cx="413688" cy="36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/>
          <a:stretch/>
        </p:blipFill>
        <p:spPr>
          <a:xfrm>
            <a:off x="1332488" y="5949280"/>
            <a:ext cx="40799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/>
          <a:stretch/>
        </p:blipFill>
        <p:spPr>
          <a:xfrm>
            <a:off x="7918564" y="5255035"/>
            <a:ext cx="413688" cy="360000"/>
          </a:xfrm>
          <a:prstGeom prst="rect">
            <a:avLst/>
          </a:prstGeom>
        </p:spPr>
      </p:pic>
      <p:pic>
        <p:nvPicPr>
          <p:cNvPr id="1026" name="Picture 2" descr="https://careerist.ru/news/wp-content/uploads/2016/08/photos_42531391_m-2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32" b="436"/>
          <a:stretch/>
        </p:blipFill>
        <p:spPr bwMode="auto">
          <a:xfrm flipH="1">
            <a:off x="0" y="592611"/>
            <a:ext cx="2921224" cy="62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sp>
        <p:nvSpPr>
          <p:cNvPr id="3" name="Блок-схема: процесс 2"/>
          <p:cNvSpPr/>
          <p:nvPr/>
        </p:nvSpPr>
        <p:spPr>
          <a:xfrm>
            <a:off x="0" y="188640"/>
            <a:ext cx="7920000" cy="504056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Кому и Как платят пособие по безработице</a:t>
            </a:r>
            <a:endParaRPr lang="ru-RU" sz="2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6656" y="692696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предпенсионного возраста</a:t>
            </a:r>
            <a:endParaRPr lang="ru-RU" sz="1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6656" y="1052736"/>
            <a:ext cx="3780000" cy="66941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ts val="1500"/>
              </a:lnSpc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Состоял в трудовых отношениях          </a:t>
            </a:r>
            <a:r>
              <a:rPr lang="ru-RU" sz="14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26 недель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год до постановки на учёт в службе занятости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1512" y="1052736"/>
            <a:ext cx="3780000" cy="163121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ts val="1500"/>
              </a:lnSpc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Никогда не работал</a:t>
            </a:r>
          </a:p>
          <a:p>
            <a:pPr marL="285750" indent="-285750" algn="just">
              <a:lnSpc>
                <a:spcPts val="1500"/>
              </a:lnSpc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работал больше года</a:t>
            </a:r>
          </a:p>
          <a:p>
            <a:pPr marL="285750" indent="-285750" algn="just">
              <a:lnSpc>
                <a:spcPts val="1500"/>
              </a:lnSpc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Работал меньше 26 недель</a:t>
            </a:r>
          </a:p>
          <a:p>
            <a:pPr marL="285750" indent="-285750" algn="just">
              <a:lnSpc>
                <a:spcPts val="1500"/>
              </a:lnSpc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Уволен за нарушение трудовой дисциплины</a:t>
            </a:r>
          </a:p>
          <a:p>
            <a:pPr marL="285750" indent="-285750" algn="just">
              <a:lnSpc>
                <a:spcPts val="1500"/>
              </a:lnSpc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 органами службы занятости на обучение и отчислен за виновные действия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6656" y="1751187"/>
            <a:ext cx="3780000" cy="749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81512" y="2708920"/>
            <a:ext cx="3780000" cy="749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flipV="1">
            <a:off x="2084861" y="1826097"/>
            <a:ext cx="504056" cy="9073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845567" y="2004015"/>
            <a:ext cx="3780000" cy="181241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9" y="2185700"/>
            <a:ext cx="480000" cy="36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449078" y="2113692"/>
            <a:ext cx="11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течении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 месяцев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88" y="2185748"/>
            <a:ext cx="395192" cy="39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264728" y="2113692"/>
            <a:ext cx="182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выплаты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более 6 месяцев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60000" y="2768154"/>
            <a:ext cx="198000" cy="198000"/>
          </a:xfrm>
          <a:prstGeom prst="ellipse">
            <a:avLst/>
          </a:prstGeom>
          <a:solidFill>
            <a:srgbClr val="E72347"/>
          </a:solidFill>
          <a:ln>
            <a:solidFill>
              <a:srgbClr val="E723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2036062" y="2708920"/>
            <a:ext cx="1680160" cy="887046"/>
            <a:chOff x="1904688" y="2901994"/>
            <a:chExt cx="1680160" cy="887046"/>
          </a:xfrm>
        </p:grpSpPr>
        <p:sp>
          <p:nvSpPr>
            <p:cNvPr id="38" name="TextBox 37"/>
            <p:cNvSpPr txBox="1"/>
            <p:nvPr/>
          </p:nvSpPr>
          <p:spPr>
            <a:xfrm>
              <a:off x="1904688" y="2901994"/>
              <a:ext cx="905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месяца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012853" y="3151431"/>
              <a:ext cx="173620" cy="61545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241631" y="3151430"/>
              <a:ext cx="173620" cy="61545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475124" y="3151431"/>
              <a:ext cx="173620" cy="61545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15474" y="3197874"/>
              <a:ext cx="63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75%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2678967" y="2901994"/>
              <a:ext cx="905881" cy="572879"/>
              <a:chOff x="2534951" y="2939162"/>
              <a:chExt cx="905881" cy="572879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534951" y="2939162"/>
                <a:ext cx="9058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месяца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643116" y="3188599"/>
                <a:ext cx="173620" cy="61545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871894" y="3188598"/>
                <a:ext cx="173620" cy="61545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105387" y="3188599"/>
                <a:ext cx="173620" cy="61545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645737" y="3235042"/>
                <a:ext cx="6332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60%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Левая фигурная скобка 51"/>
            <p:cNvSpPr/>
            <p:nvPr/>
          </p:nvSpPr>
          <p:spPr>
            <a:xfrm rot="16200000">
              <a:off x="2627851" y="2668838"/>
              <a:ext cx="185801" cy="1584176"/>
            </a:xfrm>
            <a:prstGeom prst="leftBrace">
              <a:avLst>
                <a:gd name="adj1" fmla="val 8333"/>
                <a:gd name="adj2" fmla="val 49622"/>
              </a:avLst>
            </a:prstGeom>
            <a:noFill/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28663" y="3512041"/>
              <a:ext cx="15841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среднего заработка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070880" y="2680464"/>
            <a:ext cx="13681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но не меньше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1725 рублей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не больше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9200 рублей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 flipV="1">
            <a:off x="8769424" y="2780928"/>
            <a:ext cx="504056" cy="9073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1" name="Группа 100"/>
          <p:cNvGrpSpPr/>
          <p:nvPr/>
        </p:nvGrpSpPr>
        <p:grpSpPr>
          <a:xfrm>
            <a:off x="5781512" y="2924944"/>
            <a:ext cx="3780000" cy="891490"/>
            <a:chOff x="5781512" y="3041566"/>
            <a:chExt cx="3780000" cy="89149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5781512" y="3041566"/>
              <a:ext cx="3780000" cy="8914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0353" y="3140968"/>
              <a:ext cx="480000" cy="36000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8385022" y="3068960"/>
              <a:ext cx="1176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течении </a:t>
              </a:r>
            </a:p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 месяцев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632" y="3141016"/>
              <a:ext cx="395192" cy="39600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6200672" y="3068960"/>
              <a:ext cx="182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период выплаты</a:t>
              </a:r>
            </a:p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 более 3 месяцев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81512" y="3573016"/>
              <a:ext cx="37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1725 рублей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0472" y="3849459"/>
            <a:ext cx="950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b="1" cap="all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предпенсионного возраста</a:t>
            </a:r>
            <a:endParaRPr lang="ru-RU" sz="1600" b="1" cap="all" dirty="0">
              <a:solidFill>
                <a:srgbClr val="0082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00472" y="4221088"/>
            <a:ext cx="468000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lnSpc>
                <a:spcPts val="1600"/>
              </a:lnSpc>
              <a:buClr>
                <a:srgbClr val="00823B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Состоял в трудовых отношениях </a:t>
            </a:r>
            <a:r>
              <a:rPr lang="ru-RU" sz="14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b="1" dirty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26 недель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год до постановки на учёт в службе занятости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00472" y="4941168"/>
            <a:ext cx="4680000" cy="74910"/>
          </a:xfrm>
          <a:prstGeom prst="rect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flipV="1">
            <a:off x="380492" y="5016078"/>
            <a:ext cx="504056" cy="90735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025008" y="4221088"/>
            <a:ext cx="4680000" cy="720000"/>
          </a:xfrm>
          <a:prstGeom prst="rect">
            <a:avLst/>
          </a:prstGeom>
          <a:solidFill>
            <a:schemeClr val="bg1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Clr>
                <a:srgbClr val="00823B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Состоял в трудовых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отношениях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недель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год до постановки на учёт в службе занятости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025008" y="4941168"/>
            <a:ext cx="4680000" cy="74910"/>
          </a:xfrm>
          <a:prstGeom prst="rect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 flipV="1">
            <a:off x="8820484" y="5016078"/>
            <a:ext cx="504056" cy="90735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025008" y="5161705"/>
            <a:ext cx="4680000" cy="891490"/>
          </a:xfrm>
          <a:prstGeom prst="rect">
            <a:avLst/>
          </a:prstGeom>
          <a:noFill/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8217989" y="5201027"/>
            <a:ext cx="11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течении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18 месяцев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01072" y="520102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выплаты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менее 12 месяцев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41032" y="5705083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1725 рублей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06699" y="5157192"/>
            <a:ext cx="4680000" cy="1516681"/>
          </a:xfrm>
          <a:prstGeom prst="rect">
            <a:avLst/>
          </a:prstGeom>
          <a:solidFill>
            <a:schemeClr val="bg1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3459235" y="5161705"/>
            <a:ext cx="199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течении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18 месяцев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4528" y="5161705"/>
            <a:ext cx="244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выплаты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менее 12 месяцев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3413840" y="5742069"/>
            <a:ext cx="198000" cy="198000"/>
          </a:xfrm>
          <a:prstGeom prst="ellipse">
            <a:avLst/>
          </a:prstGeom>
          <a:solidFill>
            <a:srgbClr val="E72347"/>
          </a:solidFill>
          <a:ln>
            <a:solidFill>
              <a:srgbClr val="E723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12840" y="5684925"/>
            <a:ext cx="13681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но не меньше</a:t>
            </a:r>
          </a:p>
          <a:p>
            <a:pPr algn="ctr"/>
            <a:r>
              <a:rPr lang="ru-RU" sz="14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1725 рублей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не больше</a:t>
            </a:r>
          </a:p>
          <a:p>
            <a:pPr algn="ctr"/>
            <a:r>
              <a:rPr lang="ru-RU" sz="14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12972 рублей</a:t>
            </a:r>
            <a:endParaRPr lang="ru-RU" sz="1400" b="1" dirty="0">
              <a:solidFill>
                <a:srgbClr val="0082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272480" y="5733256"/>
            <a:ext cx="3048426" cy="887046"/>
            <a:chOff x="272480" y="5854322"/>
            <a:chExt cx="3048426" cy="887046"/>
          </a:xfrm>
        </p:grpSpPr>
        <p:sp>
          <p:nvSpPr>
            <p:cNvPr id="86" name="TextBox 85"/>
            <p:cNvSpPr txBox="1"/>
            <p:nvPr/>
          </p:nvSpPr>
          <p:spPr>
            <a:xfrm>
              <a:off x="272480" y="5854322"/>
              <a:ext cx="905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месяца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80645" y="6103759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09423" y="6103758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842916" y="6103759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83266" y="6150202"/>
              <a:ext cx="63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75%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46759" y="5854322"/>
              <a:ext cx="905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месяца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1154924" y="6103759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383702" y="6103758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617195" y="6103759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57545" y="6150202"/>
              <a:ext cx="63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Левая фигурная скобка 91"/>
            <p:cNvSpPr/>
            <p:nvPr/>
          </p:nvSpPr>
          <p:spPr>
            <a:xfrm rot="16200000">
              <a:off x="1715780" y="4901029"/>
              <a:ext cx="185801" cy="3024450"/>
            </a:xfrm>
            <a:prstGeom prst="leftBrace">
              <a:avLst>
                <a:gd name="adj1" fmla="val 8333"/>
                <a:gd name="adj2" fmla="val 49622"/>
              </a:avLst>
            </a:prstGeom>
            <a:noFill/>
            <a:ln w="2540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96455" y="6464369"/>
              <a:ext cx="301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среднего заработка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1928664" y="6103759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2157442" y="6103758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2390935" y="6103759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2629635" y="6104190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2858413" y="6104189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3091906" y="6104190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015474" y="5855883"/>
              <a:ext cx="11632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остальные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288704" y="6165304"/>
              <a:ext cx="63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45%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4958707" y="6074712"/>
            <a:ext cx="474964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увеличивается на 2 недели за каждый год стажа свыше 25 лет (мужчины) и 20 лет (женщины), но не более      24 месяцев в течении 26 месяцев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Равнобедренный треугольник 114"/>
          <p:cNvSpPr/>
          <p:nvPr/>
        </p:nvSpPr>
        <p:spPr>
          <a:xfrm rot="16200000" flipV="1">
            <a:off x="4685842" y="6299956"/>
            <a:ext cx="504056" cy="90735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9" y="5229200"/>
            <a:ext cx="395194" cy="396000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5255035"/>
            <a:ext cx="395194" cy="396000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/>
          <a:stretch/>
        </p:blipFill>
        <p:spPr>
          <a:xfrm>
            <a:off x="3119290" y="5238447"/>
            <a:ext cx="413688" cy="360000"/>
          </a:xfrm>
          <a:prstGeom prst="rect">
            <a:avLst/>
          </a:prstGeom>
        </p:spPr>
      </p:pic>
      <p:cxnSp>
        <p:nvCxnSpPr>
          <p:cNvPr id="120" name="Прямая соединительная линия 119"/>
          <p:cNvCxnSpPr/>
          <p:nvPr/>
        </p:nvCxnSpPr>
        <p:spPr>
          <a:xfrm flipH="1">
            <a:off x="2317847" y="861973"/>
            <a:ext cx="106293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>
            <a:off x="8024848" y="855266"/>
            <a:ext cx="106293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2317847" y="861973"/>
            <a:ext cx="0" cy="16927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9087778" y="855266"/>
            <a:ext cx="0" cy="16927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>
            <a:off x="1904688" y="4034125"/>
            <a:ext cx="1062930" cy="0"/>
          </a:xfrm>
          <a:prstGeom prst="line">
            <a:avLst/>
          </a:prstGeom>
          <a:ln w="2540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>
            <a:off x="7301855" y="4034125"/>
            <a:ext cx="1062930" cy="0"/>
          </a:xfrm>
          <a:prstGeom prst="line">
            <a:avLst/>
          </a:prstGeom>
          <a:ln w="2540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>
            <a:off x="1904688" y="4034125"/>
            <a:ext cx="0" cy="169277"/>
          </a:xfrm>
          <a:prstGeom prst="straightConnector1">
            <a:avLst/>
          </a:prstGeom>
          <a:ln w="25400">
            <a:solidFill>
              <a:srgbClr val="0082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8371390" y="4034125"/>
            <a:ext cx="0" cy="169277"/>
          </a:xfrm>
          <a:prstGeom prst="straightConnector1">
            <a:avLst/>
          </a:prstGeom>
          <a:ln w="25400">
            <a:solidFill>
              <a:srgbClr val="0082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806" y="5157192"/>
            <a:ext cx="9635730" cy="1512168"/>
          </a:xfrm>
          <a:prstGeom prst="roundRect">
            <a:avLst/>
          </a:prstGeom>
          <a:solidFill>
            <a:srgbClr val="0070C0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numCol="1" rtlCol="0" anchor="t"/>
          <a:lstStyle/>
          <a:p>
            <a:pPr marL="1616075" lvl="0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на получение квоты принимаются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по 24 число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Главном управлении по труду и занятости населения Курганской области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6075" lvl="0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адресу: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Курган, ул. М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Горького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 190</a:t>
            </a:r>
          </a:p>
          <a:p>
            <a:pPr marL="1616075" lvl="0"/>
            <a:endParaRPr lang="ru-RU" sz="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6075" lvl="0"/>
            <a:r>
              <a:rPr lang="ru-RU" sz="1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Справки </a:t>
            </a:r>
            <a:r>
              <a:rPr lang="ru-RU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предварительная запись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прием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1616075" lvl="0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«Миграционные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квоты» или по телефонам: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8(3522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24-16-02, 41-55-62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1357" y="1157690"/>
            <a:ext cx="332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cap="all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rgbClr val="E72347"/>
                </a:solidFill>
                <a:effectLst/>
              </a:rPr>
              <a:t>Квота не нужна,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если иностранный гражданин:</a:t>
            </a:r>
            <a:endParaRPr lang="ru-RU" sz="1600" dirty="0">
              <a:solidFill>
                <a:srgbClr val="0070C0"/>
              </a:solidFill>
              <a:effectLst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51357" y="1045117"/>
            <a:ext cx="3326179" cy="4001006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numCol="1" rtlCol="0" anchor="t"/>
          <a:lstStyle/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63" y="1188041"/>
            <a:ext cx="616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cap="all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rgbClr val="0070C0"/>
                </a:solidFill>
                <a:effectLst/>
              </a:rPr>
              <a:t>Привлечение иностранных </a:t>
            </a:r>
            <a:r>
              <a:rPr lang="ru-RU" sz="1600" dirty="0">
                <a:solidFill>
                  <a:srgbClr val="0070C0"/>
                </a:solidFill>
                <a:effectLst/>
              </a:rPr>
              <a:t>граждан из стран с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визовым </a:t>
            </a:r>
            <a:r>
              <a:rPr lang="ru-RU" sz="1600" dirty="0">
                <a:solidFill>
                  <a:srgbClr val="0070C0"/>
                </a:solidFill>
                <a:effectLst/>
              </a:rPr>
              <a:t>режимом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въезда </a:t>
            </a:r>
            <a:r>
              <a:rPr lang="ru-RU" sz="1600" dirty="0" smtClean="0">
                <a:solidFill>
                  <a:srgbClr val="E72347"/>
                </a:solidFill>
                <a:effectLst/>
              </a:rPr>
              <a:t>(Квота)</a:t>
            </a:r>
            <a:endParaRPr lang="ru-RU" sz="1600" dirty="0">
              <a:solidFill>
                <a:srgbClr val="E72347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0"/>
          <a:stretch/>
        </p:blipFill>
        <p:spPr>
          <a:xfrm>
            <a:off x="397455" y="5321360"/>
            <a:ext cx="1243177" cy="1059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523365" y="1700808"/>
            <a:ext cx="33261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500"/>
              </a:lnSpc>
              <a:spcAft>
                <a:spcPts val="300"/>
              </a:spcAft>
              <a:buBlip>
                <a:blip r:embed="rId3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 безвизовой страны     (требуется патент)</a:t>
            </a:r>
          </a:p>
          <a:p>
            <a:pPr marL="285750" indent="-285750">
              <a:lnSpc>
                <a:spcPts val="1500"/>
              </a:lnSpc>
              <a:spcAft>
                <a:spcPts val="300"/>
              </a:spcAft>
              <a:buBlip>
                <a:blip r:embed="rId3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 стран, входящих в ЕАЭС (Белоруссия, Казахстан, Армения, Киргизия)</a:t>
            </a:r>
          </a:p>
          <a:p>
            <a:pPr marL="285750" indent="-285750">
              <a:lnSpc>
                <a:spcPts val="1500"/>
              </a:lnSpc>
              <a:spcAft>
                <a:spcPts val="300"/>
              </a:spcAft>
              <a:buBlip>
                <a:blip r:embed="rId3"/>
              </a:buBlip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осуществлять трудовую деятельность по профессии, на которую квота не распространяется (приказ Минтруда России от 28.05.2015 года № 324н)</a:t>
            </a:r>
          </a:p>
          <a:p>
            <a:pPr marL="285750" indent="-285750">
              <a:lnSpc>
                <a:spcPts val="1500"/>
              </a:lnSpc>
              <a:spcAft>
                <a:spcPts val="300"/>
              </a:spcAft>
              <a:buBlip>
                <a:blip r:embed="rId3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меет разрешение на временное проживание или вид на жительство</a:t>
            </a:r>
          </a:p>
          <a:p>
            <a:pPr marL="285750" indent="-285750">
              <a:lnSpc>
                <a:spcPts val="1500"/>
              </a:lnSpc>
              <a:spcAft>
                <a:spcPts val="300"/>
              </a:spcAft>
              <a:buBlip>
                <a:blip r:embed="rId3"/>
              </a:buBlip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признан беженцем или имеет временное убежище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463" y="1047219"/>
            <a:ext cx="6166325" cy="3998903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numCol="1" rtlCol="0" anchor="t"/>
          <a:lstStyle/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642688"/>
            <a:ext cx="1387210" cy="13872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1832" y="2957890"/>
            <a:ext cx="16968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24" y="1844520"/>
            <a:ext cx="961610" cy="11095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31848" y="2958848"/>
            <a:ext cx="629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ЦЗН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1740118"/>
            <a:ext cx="1370802" cy="12897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74672" y="2997244"/>
            <a:ext cx="87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ГУТЗН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5322" y="1865421"/>
            <a:ext cx="1644147" cy="60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одача сведений о вакансиях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1652" y="1841186"/>
            <a:ext cx="1793396" cy="60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заявка о потребности в ИРС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1" y="3327703"/>
            <a:ext cx="1629182" cy="11633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85424" y="4563297"/>
            <a:ext cx="1800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МВК области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5450" y="3637347"/>
            <a:ext cx="145933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нализ и свод заявок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8446" y="3615563"/>
            <a:ext cx="1582433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редложение области по формированию квоты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303" y="4491033"/>
            <a:ext cx="2575898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Федеральная </a:t>
            </a:r>
          </a:p>
          <a:p>
            <a:pPr>
              <a:lnSpc>
                <a:spcPts val="15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0" y="188640"/>
            <a:ext cx="7920000" cy="648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привлечения</a:t>
            </a:r>
          </a:p>
          <a:p>
            <a:pPr indent="536575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иностранных </a:t>
            </a:r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работников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2165802"/>
            <a:ext cx="1080000" cy="108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6976" y="2237810"/>
            <a:ext cx="1080000" cy="108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5295" flipV="1">
            <a:off x="4816629" y="3853523"/>
            <a:ext cx="1080000" cy="108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26522" flipV="1">
            <a:off x="2010254" y="4005923"/>
            <a:ext cx="1080000" cy="108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2" t="9892" r="11117" b="11062"/>
          <a:stretch/>
        </p:blipFill>
        <p:spPr>
          <a:xfrm>
            <a:off x="3296816" y="3263401"/>
            <a:ext cx="1538634" cy="131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977" y="2089804"/>
            <a:ext cx="9564807" cy="3158480"/>
          </a:xfrm>
          <a:prstGeom prst="roundRect">
            <a:avLst/>
          </a:prstGeom>
          <a:solidFill>
            <a:srgbClr val="0070C0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/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496" y="215434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Соблюдать</a:t>
            </a:r>
            <a:endParaRPr lang="ru-RU" sz="1600" b="1" cap="all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96" y="2370946"/>
            <a:ext cx="4980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ru-RU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установленную квоту для трудоустройства </a:t>
            </a: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1"/>
              </a:buClr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(п.1 </a:t>
            </a:r>
            <a:r>
              <a:rPr lang="ru-RU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25 </a:t>
            </a:r>
            <a:r>
              <a:rPr lang="ru-RU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Закона о занятости)</a:t>
            </a: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2027" y="836712"/>
            <a:ext cx="7689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cap="all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solidFill>
                  <a:srgbClr val="0070C0"/>
                </a:solidFill>
                <a:effectLst/>
              </a:rPr>
              <a:t>Ежемесячно предоставлять органам службы занятости </a:t>
            </a:r>
            <a:r>
              <a:rPr lang="ru-RU" sz="1400" dirty="0" smtClean="0">
                <a:solidFill>
                  <a:srgbClr val="0070C0"/>
                </a:solidFill>
                <a:effectLst/>
              </a:rPr>
              <a:t>сведения </a:t>
            </a:r>
          </a:p>
          <a:p>
            <a:r>
              <a:rPr lang="ru-RU" dirty="0" smtClean="0">
                <a:solidFill>
                  <a:srgbClr val="0070C0"/>
                </a:solidFill>
                <a:effectLst/>
              </a:rPr>
              <a:t>(</a:t>
            </a:r>
            <a:r>
              <a:rPr lang="ru-RU" dirty="0">
                <a:solidFill>
                  <a:srgbClr val="0070C0"/>
                </a:solidFill>
                <a:effectLst/>
              </a:rPr>
              <a:t>п.3 ст.25 Закона о занятости</a:t>
            </a:r>
            <a:r>
              <a:rPr lang="ru-RU" dirty="0" smtClean="0">
                <a:solidFill>
                  <a:srgbClr val="0070C0"/>
                </a:solidFill>
                <a:effectLst/>
              </a:rPr>
              <a:t>)</a:t>
            </a:r>
            <a:endParaRPr lang="ru-RU" sz="1400" dirty="0">
              <a:solidFill>
                <a:srgbClr val="0070C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664" y="1250176"/>
            <a:ext cx="7704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наличии свободных рабочих мест и вакантных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должностей</a:t>
            </a:r>
          </a:p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созданных или выделенных рабочих местах для трудоустройства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инвалидов</a:t>
            </a:r>
          </a:p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выполнении квоты для приема на работу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инвалидов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923" y="4407495"/>
            <a:ext cx="2685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100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чел. в штате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4768" y="4047996"/>
            <a:ext cx="25551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4%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среднесписочной численности, без учета работников с вредными и опасными условиями труда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33127" y="3611211"/>
            <a:ext cx="763689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85048" y="2154342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работодателя</a:t>
            </a:r>
            <a:endParaRPr lang="ru-RU" sz="1600" b="1" cap="all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8117" y="2479536"/>
            <a:ext cx="43294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Неисполнение обязанности по созданию или выделению квотируемых рабочих мест -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штраф от 5 000 до 10 000 рублей</a:t>
            </a:r>
          </a:p>
          <a:p>
            <a:pPr marL="285750" indent="-285750">
              <a:buClr>
                <a:schemeClr val="bg1"/>
              </a:buClr>
              <a:buSzPct val="120000"/>
              <a:buFont typeface="Wingdings" panose="05000000000000000000" pitchFamily="2" charset="2"/>
              <a:buChar char="§"/>
            </a:pPr>
            <a:endParaRPr lang="ru-RU" sz="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Необоснованный отказ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инвалиду в приеме на работу в пределах установленной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квоты </a:t>
            </a:r>
          </a:p>
          <a:p>
            <a:pPr indent="266700">
              <a:buClr>
                <a:schemeClr val="bg1"/>
              </a:buClr>
              <a:buSzPct val="120000"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ст. 5.42 КоАП РФ)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pPr indent="266700">
              <a:buClr>
                <a:schemeClr val="bg1"/>
              </a:buClr>
              <a:buSzPct val="120000"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штраф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5 000 до 10 000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рублей </a:t>
            </a:r>
          </a:p>
          <a:p>
            <a:pPr indent="266700">
              <a:buClr>
                <a:schemeClr val="bg1"/>
              </a:buClr>
              <a:buSzPct val="120000"/>
            </a:pPr>
            <a:endParaRPr lang="ru-RU" sz="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Непредставление сведений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органы службы занятости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ст.19.7 КоАП РФ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-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штраф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300 до 500 рублей </a:t>
            </a:r>
          </a:p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юр. лицу - от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3 000 до 5 000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рублей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3978" y="813682"/>
            <a:ext cx="9524370" cy="1175158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/>
            <a:endParaRPr lang="ru-RU" sz="1200" b="1" cap="all" dirty="0"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620688"/>
            <a:ext cx="1512168" cy="1512168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8" y="5477991"/>
            <a:ext cx="95215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99456" y="5930696"/>
            <a:ext cx="7806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 принятии решения о ликвидации, сокращении численности или штата работников</a:t>
            </a:r>
          </a:p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введении режима неполного рабочего дня (смены) и (или) неполной рабочей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недели,  приостановке производства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0226" y="5517232"/>
            <a:ext cx="79083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cap="all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>
                <a:solidFill>
                  <a:srgbClr val="0065BC"/>
                </a:solidFill>
                <a:effectLst/>
              </a:rPr>
              <a:t>Направлять в органы службы занятости информацию </a:t>
            </a:r>
          </a:p>
          <a:p>
            <a:r>
              <a:rPr lang="ru-RU" dirty="0" smtClean="0">
                <a:solidFill>
                  <a:srgbClr val="0065BC"/>
                </a:solidFill>
                <a:effectLst/>
              </a:rPr>
              <a:t>(п.2 </a:t>
            </a:r>
            <a:r>
              <a:rPr lang="ru-RU" dirty="0">
                <a:solidFill>
                  <a:srgbClr val="0065BC"/>
                </a:solidFill>
                <a:effectLst/>
              </a:rPr>
              <a:t>ст.25 Закона о занятости</a:t>
            </a:r>
            <a:r>
              <a:rPr lang="ru-RU" dirty="0" smtClean="0">
                <a:solidFill>
                  <a:srgbClr val="0065BC"/>
                </a:solidFill>
                <a:effectLst/>
              </a:rPr>
              <a:t>)</a:t>
            </a:r>
            <a:endParaRPr lang="ru-RU" dirty="0">
              <a:solidFill>
                <a:srgbClr val="0065BC"/>
              </a:solidFill>
              <a:effectLst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0" y="188640"/>
            <a:ext cx="7920000" cy="504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Обязанность Работодателя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46" y="2818202"/>
            <a:ext cx="1134094" cy="1316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2918177"/>
            <a:ext cx="1368152" cy="1496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4" y="5391368"/>
            <a:ext cx="135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3520" y="5661248"/>
            <a:ext cx="9360000" cy="1008112"/>
          </a:xfrm>
          <a:prstGeom prst="roundRect">
            <a:avLst/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ШТРАФ ЗА НЕПРОВЕДЕНИЕ СПЕЦОЦЕНКИ</a:t>
            </a:r>
          </a:p>
          <a:p>
            <a:pPr algn="ctr"/>
            <a:endParaRPr lang="ru-RU" sz="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должностных лиц и предпринимателей -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000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10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000 рублей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юридических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лиц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000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80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000 рублей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44805"/>
              </p:ext>
            </p:extLst>
          </p:nvPr>
        </p:nvGraphicFramePr>
        <p:xfrm>
          <a:off x="3419872" y="1412776"/>
          <a:ext cx="6213648" cy="409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Блок-схема: процесс 7"/>
          <p:cNvSpPr/>
          <p:nvPr/>
        </p:nvSpPr>
        <p:spPr>
          <a:xfrm>
            <a:off x="1991746" y="260648"/>
            <a:ext cx="7920000" cy="504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indent="-357188"/>
            <a:r>
              <a:rPr lang="ru-RU" sz="2400" b="1" spc="50" dirty="0">
                <a:ln w="1143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400" b="1" cap="all" spc="50" dirty="0" err="1">
                <a:ln w="1143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спецоценки</a:t>
            </a:r>
            <a:r>
              <a:rPr lang="ru-RU" sz="2400" b="1" cap="all" spc="50" dirty="0">
                <a:ln w="1143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условий </a:t>
            </a:r>
            <a:r>
              <a:rPr lang="ru-RU" sz="2400" b="1" cap="all" spc="50" dirty="0" smtClean="0">
                <a:ln w="1143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труда -</a:t>
            </a:r>
            <a:endParaRPr lang="ru-R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260648"/>
            <a:ext cx="1053865" cy="4188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92760" y="807095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spc="50" dirty="0" smtClean="0">
                <a:ln w="11430">
                  <a:noFill/>
                </a:ln>
                <a:solidFill>
                  <a:srgbClr val="E723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обязанность </a:t>
            </a:r>
            <a:r>
              <a:rPr lang="ru-RU" sz="2400" b="1" cap="all" spc="50" dirty="0">
                <a:ln w="11430">
                  <a:noFill/>
                </a:ln>
                <a:solidFill>
                  <a:srgbClr val="E723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работодателя!</a:t>
            </a:r>
            <a:endParaRPr lang="ru-RU" sz="2400" cap="all" dirty="0">
              <a:solidFill>
                <a:srgbClr val="E7234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3412" y="1142984"/>
            <a:ext cx="3765189" cy="4806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1436306"/>
            <a:ext cx="1272614" cy="12726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70" y="2780928"/>
            <a:ext cx="1422222" cy="1374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4163435"/>
            <a:ext cx="1353797" cy="1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655328"/>
              </p:ext>
            </p:extLst>
          </p:nvPr>
        </p:nvGraphicFramePr>
        <p:xfrm>
          <a:off x="192222" y="1124744"/>
          <a:ext cx="951330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Блок-схема: процесс 3"/>
          <p:cNvSpPr/>
          <p:nvPr/>
        </p:nvSpPr>
        <p:spPr>
          <a:xfrm>
            <a:off x="1991746" y="260648"/>
            <a:ext cx="7920000" cy="648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И ПРОВЕДЕНИЕ 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СПЕЦИАЛЬНОЙ ОЦЕНКИ УСЛОВИЙ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ТРУДА (СОУТ)</a:t>
            </a:r>
            <a:endParaRPr lang="ru-RU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260648"/>
            <a:ext cx="1053865" cy="4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1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81311133"/>
              </p:ext>
            </p:extLst>
          </p:nvPr>
        </p:nvGraphicFramePr>
        <p:xfrm>
          <a:off x="4953000" y="1052736"/>
          <a:ext cx="47525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2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052736"/>
            <a:ext cx="4114047" cy="5472608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Блок-схема: процесс 5"/>
          <p:cNvSpPr/>
          <p:nvPr/>
        </p:nvSpPr>
        <p:spPr>
          <a:xfrm>
            <a:off x="1991746" y="260648"/>
            <a:ext cx="7920000" cy="648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ДЕКЛАРАЦИЯ СООТВЕТСТВИЯ УСЛОВИЙ ТРУДА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ГОСУДАРСТВЕННЫМ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НОРМАТИВНЫМ ТРЕБОВАНИЯМ ОХРАНЫ ТРУДА</a:t>
            </a:r>
            <a:endParaRPr lang="ru-RU" sz="1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260648"/>
            <a:ext cx="1053865" cy="418844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 rot="5400000">
            <a:off x="4538954" y="1682806"/>
            <a:ext cx="504056" cy="39604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1000sovetov.ru/uploads/images/6mKTrbLRuiJ2unpfviuDzSdqj2EPtSew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348880"/>
            <a:ext cx="4422029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052736"/>
            <a:ext cx="991174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Коллективный договор – правовой акт,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регулирующий социально-трудовые отношения в организации 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1844824"/>
            <a:ext cx="9911746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74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коллективного договора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93518" y="2609224"/>
            <a:ext cx="5112009" cy="576000"/>
          </a:xfrm>
          <a:prstGeom prst="roundRect">
            <a:avLst/>
          </a:prstGeom>
          <a:ln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Воспроизводят наиболее </a:t>
            </a:r>
          </a:p>
          <a:p>
            <a:pPr algn="r"/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важные нормы законодательства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28864" y="2370146"/>
            <a:ext cx="2664296" cy="5141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Напоминания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522920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5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имеет юридическую </a:t>
            </a:r>
            <a:r>
              <a:rPr lang="ru-RU" b="1" dirty="0" smtClean="0">
                <a:solidFill>
                  <a:srgbClr val="05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силу</a:t>
            </a:r>
            <a:endParaRPr lang="ru-RU" dirty="0">
              <a:solidFill>
                <a:srgbClr val="059323"/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991746" y="260648"/>
            <a:ext cx="7920000" cy="504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ru-R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Заключайте коллективные договоры!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260648"/>
            <a:ext cx="1053865" cy="418844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4593518" y="3596071"/>
            <a:ext cx="5112010" cy="576000"/>
          </a:xfrm>
          <a:prstGeom prst="roundRect">
            <a:avLst/>
          </a:prstGeom>
          <a:ln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Устанавливают дополнительные </a:t>
            </a:r>
          </a:p>
          <a:p>
            <a:pPr algn="r"/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гарантии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28864" y="3356992"/>
            <a:ext cx="2664296" cy="5141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Улучшения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93518" y="4607026"/>
            <a:ext cx="5112009" cy="576000"/>
          </a:xfrm>
          <a:prstGeom prst="roundRect">
            <a:avLst/>
          </a:prstGeom>
          <a:ln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Разрешают спорные вопросы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восполняют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пробелы в законодательстве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28864" y="4367947"/>
            <a:ext cx="2664296" cy="5141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Разъяснения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2480" y="5733256"/>
            <a:ext cx="9360000" cy="936000"/>
          </a:xfrm>
          <a:prstGeom prst="roundRect">
            <a:avLst/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ОБРАЩАЙТЕСЬ ЗА КОНСУЛЬТАЦИЕЙ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управление по труду и занятости населения Курганской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адресу: г. Курган,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Горького,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                        по телефонам: (3522) 45-39-30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45-02-98,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45-16-61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gutzn_orto@kurganobl.ru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720752" y="3573016"/>
            <a:ext cx="6912000" cy="504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t"/>
          <a:lstStyle/>
          <a:p>
            <a:pPr indent="179388"/>
            <a:endParaRPr lang="ru-RU" sz="1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3" y="683223"/>
            <a:ext cx="1873815" cy="150098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720752" y="5805320"/>
            <a:ext cx="6912000" cy="504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t"/>
          <a:lstStyle/>
          <a:p>
            <a:pPr indent="179388"/>
            <a:endParaRPr lang="ru-RU" sz="1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9986" y="2707188"/>
            <a:ext cx="3240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8722" y="2348936"/>
            <a:ext cx="6912000" cy="504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t"/>
          <a:lstStyle/>
          <a:p>
            <a:pPr indent="179388"/>
            <a:endParaRPr lang="ru-RU" sz="1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8722" y="4653192"/>
            <a:ext cx="6912000" cy="504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t"/>
          <a:lstStyle/>
          <a:p>
            <a:pPr indent="179388"/>
            <a:endParaRPr lang="ru-RU" sz="1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865" y="1268816"/>
            <a:ext cx="6912767" cy="504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t"/>
          <a:lstStyle/>
          <a:p>
            <a:pPr indent="179388"/>
            <a:endParaRPr lang="ru-RU" sz="1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88904" y="5837202"/>
            <a:ext cx="4365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SzPct val="120000"/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ярмарках вакансий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549" y="4235356"/>
            <a:ext cx="1739083" cy="13543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8" y="2852936"/>
            <a:ext cx="1050288" cy="114702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22247" y="1300698"/>
            <a:ext cx="5419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2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базе данных службы занятости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504" y="2405011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2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Интерактивном портале службы занятости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37144" y="4705137"/>
            <a:ext cx="5015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SzPct val="12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стендах информационного зала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15044" y="3645024"/>
            <a:ext cx="6633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SzPct val="12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общероссийской базе вакансий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80" y="1808820"/>
            <a:ext cx="1672392" cy="12542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37" y="3196182"/>
            <a:ext cx="1969179" cy="3048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69224" y="2924944"/>
            <a:ext cx="27627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rgbClr val="059323"/>
                  </a:solidFill>
                </a:ln>
                <a:solidFill>
                  <a:srgbClr val="05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trud.kurganobl.ru</a:t>
            </a:r>
            <a:endParaRPr lang="ru-RU" sz="2400" b="1" dirty="0">
              <a:ln>
                <a:solidFill>
                  <a:srgbClr val="059323"/>
                </a:solidFill>
              </a:ln>
              <a:solidFill>
                <a:srgbClr val="059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8504" y="3903439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464" y="5188720"/>
            <a:ext cx="2582583" cy="1519420"/>
          </a:xfrm>
          <a:prstGeom prst="rect">
            <a:avLst/>
          </a:prstGeom>
        </p:spPr>
      </p:pic>
      <p:sp>
        <p:nvSpPr>
          <p:cNvPr id="23" name="Блок-схема: процесс 22"/>
          <p:cNvSpPr/>
          <p:nvPr/>
        </p:nvSpPr>
        <p:spPr>
          <a:xfrm>
            <a:off x="0" y="188640"/>
            <a:ext cx="7920000" cy="504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Найти сотрудника просто</a:t>
            </a:r>
            <a:r>
              <a:rPr lang="ru-R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800872" y="755412"/>
            <a:ext cx="41622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6575"/>
            <a:r>
              <a:rPr lang="ru-RU" sz="2200" b="1" cap="all" dirty="0">
                <a:solidFill>
                  <a:srgbClr val="E723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Разместим вакансии</a:t>
            </a:r>
          </a:p>
        </p:txBody>
      </p:sp>
    </p:spTree>
    <p:extLst>
      <p:ext uri="{BB962C8B-B14F-4D97-AF65-F5344CB8AC3E}">
        <p14:creationId xmlns:p14="http://schemas.microsoft.com/office/powerpoint/2010/main" val="20180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854" y="908720"/>
            <a:ext cx="9879698" cy="1145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Коллективный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трудовой спор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(КТС) –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неурегулированные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разногласия между работниками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работодателями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поводу установления и изменения условий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2169184"/>
            <a:ext cx="9906000" cy="3960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 решения – рассмотрение </a:t>
            </a:r>
            <a:r>
              <a:rPr lang="ru-RU" sz="2000" b="1" cap="al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ктс</a:t>
            </a: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Picture 2" descr="https://trudarbitr.ru/uploads/img/reshenie-trudovyx-sporo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536" y="2529224"/>
            <a:ext cx="4082400" cy="29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5528" y="5589240"/>
            <a:ext cx="9360000" cy="1055608"/>
          </a:xfrm>
          <a:prstGeom prst="roundRect">
            <a:avLst/>
          </a:prstGeom>
          <a:solidFill>
            <a:srgbClr val="0070C0"/>
          </a:solidFill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урегулированием коллективного трудового спора обращайтесь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управление по труду и занятости населения Курганской области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адресу: г. Курган, М. Горького, 190                         по телефонам: (3522) 45-39-30, 45-02-98, 45-16-61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gutzn_orto@kurganobl.ru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991746" y="260648"/>
            <a:ext cx="7920000" cy="648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ru-RU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Не допускайте </a:t>
            </a:r>
            <a:endParaRPr lang="ru-RU" sz="22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7188"/>
            <a:r>
              <a:rPr lang="ru-RU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коллективных </a:t>
            </a:r>
            <a:r>
              <a:rPr lang="ru-RU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трудовых споров!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260648"/>
            <a:ext cx="1053865" cy="41884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521510" y="2745248"/>
            <a:ext cx="5112009" cy="576000"/>
          </a:xfrm>
          <a:prstGeom prst="roundRect">
            <a:avLst/>
          </a:prstGeom>
          <a:ln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SzPct val="12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примирительной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20952" y="3753360"/>
            <a:ext cx="5112009" cy="576000"/>
          </a:xfrm>
          <a:prstGeom prst="roundRect">
            <a:avLst/>
          </a:prstGeom>
          <a:ln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SzPct val="12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участием посредника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20952" y="4761536"/>
            <a:ext cx="5112009" cy="576000"/>
          </a:xfrm>
          <a:prstGeom prst="roundRect">
            <a:avLst/>
          </a:prstGeom>
          <a:ln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SzPct val="12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трудовом арбитраже</a:t>
            </a:r>
          </a:p>
        </p:txBody>
      </p:sp>
    </p:spTree>
    <p:extLst>
      <p:ext uri="{BB962C8B-B14F-4D97-AF65-F5344CB8AC3E}">
        <p14:creationId xmlns:p14="http://schemas.microsoft.com/office/powerpoint/2010/main" val="21993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97017" y="1628800"/>
            <a:ext cx="4536504" cy="2988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стажа работы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производится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случаях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массовой </a:t>
            </a:r>
            <a:r>
              <a:rPr lang="ru-RU" sz="20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утраты </a:t>
            </a:r>
            <a:endParaRPr lang="ru-RU" sz="2000" b="1" cap="all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</a:t>
            </a:r>
            <a:r>
              <a:rPr lang="ru-RU" sz="20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стаже</a:t>
            </a:r>
            <a:r>
              <a:rPr lang="ru-RU" sz="2000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результате чрезвычайных ситуаций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(экологические и техногенные катастрофы, стихийные бедствия, массовые беспорядки и др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991746" y="260648"/>
            <a:ext cx="7920000" cy="504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/>
            <a:r>
              <a:rPr lang="ru-RU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Восстановите трудовой стаж работникам!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260648"/>
            <a:ext cx="1053865" cy="418844"/>
          </a:xfrm>
          <a:prstGeom prst="rect">
            <a:avLst/>
          </a:prstGeom>
        </p:spPr>
      </p:pic>
      <p:pic>
        <p:nvPicPr>
          <p:cNvPr id="2050" name="Picture 2" descr="http://alaniatoday.ru/wp-content/uploads/2019/05/og_og_1532708377241151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2" r="7368"/>
          <a:stretch/>
        </p:blipFill>
        <p:spPr bwMode="auto">
          <a:xfrm>
            <a:off x="344488" y="1665128"/>
            <a:ext cx="4640990" cy="29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44488" y="5445224"/>
            <a:ext cx="9360000" cy="1055608"/>
          </a:xfrm>
          <a:prstGeom prst="roundRect">
            <a:avLst/>
          </a:prstGeom>
          <a:solidFill>
            <a:srgbClr val="0070C0"/>
          </a:solidFill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массовой утрате документов работодатель может обратиться </a:t>
            </a:r>
            <a:endParaRPr lang="ru-RU" sz="140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управление по труду и занятости населения Курганской области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адресу: г. Курган, М. Горького, 190                         по телефонам: (3522) 45-39-30, 45-02-98, 45-16-61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gutzn_orto@kurganobl.ru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1991746" y="260648"/>
            <a:ext cx="7920000" cy="504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8900"/>
            <a:r>
              <a:rPr lang="ru-RU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экспертиза  условий </a:t>
            </a:r>
            <a:r>
              <a:rPr lang="ru-RU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endParaRPr lang="ru-RU" sz="2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260648"/>
            <a:ext cx="1053865" cy="41884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73520" y="5661248"/>
            <a:ext cx="9360000" cy="792088"/>
          </a:xfrm>
          <a:prstGeom prst="roundRect">
            <a:avLst/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данные: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Курган, М. Горького,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190, </a:t>
            </a:r>
            <a:r>
              <a:rPr lang="ru-RU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каб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117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3522) 45-41-28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547611"/>
              </p:ext>
            </p:extLst>
          </p:nvPr>
        </p:nvGraphicFramePr>
        <p:xfrm>
          <a:off x="3419872" y="1196752"/>
          <a:ext cx="6213648" cy="409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Текст 5"/>
          <p:cNvSpPr txBox="1">
            <a:spLocks/>
          </p:cNvSpPr>
          <p:nvPr/>
        </p:nvSpPr>
        <p:spPr>
          <a:xfrm>
            <a:off x="321864" y="2238214"/>
            <a:ext cx="2504257" cy="1897980"/>
          </a:xfrm>
          <a:prstGeom prst="roundRect">
            <a:avLst>
              <a:gd name="adj" fmla="val 4509"/>
            </a:avLst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РАБОТОДАТЕЛЬ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может обратится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Главное управление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 труду и занятости населения Курганской области,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целях экспертизы: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>
            <a:stCxn id="8" idx="3"/>
          </p:cNvCxnSpPr>
          <p:nvPr/>
        </p:nvCxnSpPr>
        <p:spPr>
          <a:xfrm flipV="1">
            <a:off x="2826121" y="1772816"/>
            <a:ext cx="614711" cy="1414388"/>
          </a:xfrm>
          <a:prstGeom prst="straightConnector1">
            <a:avLst/>
          </a:prstGeom>
          <a:ln w="25400">
            <a:solidFill>
              <a:srgbClr val="0070C0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3"/>
          </p:cNvCxnSpPr>
          <p:nvPr/>
        </p:nvCxnSpPr>
        <p:spPr>
          <a:xfrm>
            <a:off x="2826121" y="3187204"/>
            <a:ext cx="614711" cy="1465932"/>
          </a:xfrm>
          <a:prstGeom prst="straightConnector1">
            <a:avLst/>
          </a:prstGeom>
          <a:ln w="25400">
            <a:solidFill>
              <a:srgbClr val="0070C0"/>
            </a:solidFill>
            <a:headEnd type="oval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3"/>
          </p:cNvCxnSpPr>
          <p:nvPr/>
        </p:nvCxnSpPr>
        <p:spPr>
          <a:xfrm>
            <a:off x="2826121" y="3187204"/>
            <a:ext cx="614711" cy="0"/>
          </a:xfrm>
          <a:prstGeom prst="straightConnector1">
            <a:avLst/>
          </a:prstGeom>
          <a:ln w="25400">
            <a:solidFill>
              <a:srgbClr val="0070C0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8" y="1255874"/>
            <a:ext cx="1224136" cy="1224136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3638916" y="4093384"/>
            <a:ext cx="1116000" cy="1116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84848" y="2708920"/>
            <a:ext cx="1116000" cy="1116000"/>
          </a:xfrm>
          <a:prstGeom prst="ellipse">
            <a:avLst/>
          </a:prstGeom>
          <a:blipFill dpi="0" rotWithShape="1">
            <a:blip r:embed="rId10"/>
            <a:srcRect/>
            <a:stretch>
              <a:fillRect l="-3000" t="-3000" r="1000" b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696" y="1412776"/>
            <a:ext cx="288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Wingdings" panose="05000000000000000000" pitchFamily="2" charset="2"/>
              <a:buChar char="ü"/>
            </a:pP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</a:t>
            </a:r>
            <a:endParaRPr lang="ru-RU" sz="20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390" y="1008892"/>
            <a:ext cx="3780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Прийти в центр занятости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Заполнить заявление на содействие    в подборе работников (только 1 раз)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Заполнить бланк «Сведения о потребности в работниках»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Получить перечень кандидатур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6696" y="3068960"/>
            <a:ext cx="3067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Wingdings" panose="05000000000000000000" pitchFamily="2" charset="2"/>
              <a:buChar char="ü"/>
            </a:pPr>
            <a:r>
              <a:rPr lang="ru-RU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интерактивный портал службы занятости </a:t>
            </a:r>
            <a:r>
              <a:rPr lang="en-US" b="1" cap="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trud.kurganobl.ru</a:t>
            </a:r>
            <a:endParaRPr lang="ru-RU" b="1" cap="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72390" y="3042251"/>
            <a:ext cx="3454404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Зайти в личный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кабинет </a:t>
            </a:r>
            <a:endParaRPr lang="ru-RU" sz="1200" b="1" cap="all" dirty="0" smtClean="0"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Разместить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вакансию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Получить услугу по содействию в подборе необходимых работников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Посмотреть резюме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Пригласить кандидата на собеседование (лично/онлайн)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b="1" dirty="0">
              <a:solidFill>
                <a:srgbClr val="05932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4885" y="5085184"/>
            <a:ext cx="3334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Wingdings" panose="05000000000000000000" pitchFamily="2" charset="2"/>
              <a:buChar char="ü"/>
            </a:pPr>
            <a:r>
              <a:rPr lang="ru-RU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общероссийский портал «Работа в России» </a:t>
            </a:r>
          </a:p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cap="al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  <a:endParaRPr lang="en-US" b="1" cap="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05128" y="5179147"/>
            <a:ext cx="25900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Зайти в личный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кабинет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Разместить вакансию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кандидатов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Откликнуться на резюме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собеседование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219650" y="1612831"/>
            <a:ext cx="763689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41032" y="3789040"/>
            <a:ext cx="763689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84465" y="5821460"/>
            <a:ext cx="763689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28465" y="836713"/>
            <a:ext cx="9583036" cy="1772617"/>
          </a:xfrm>
          <a:prstGeom prst="round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6933" y="2852936"/>
            <a:ext cx="9583036" cy="1865515"/>
          </a:xfrm>
          <a:prstGeom prst="round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756" y="4973560"/>
            <a:ext cx="9583036" cy="1695800"/>
          </a:xfrm>
          <a:prstGeom prst="round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0" y="4870330"/>
            <a:ext cx="1873433" cy="18734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" y="2883277"/>
            <a:ext cx="2406441" cy="18048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6" y="597957"/>
            <a:ext cx="1857759" cy="2197879"/>
          </a:xfrm>
          <a:prstGeom prst="rect">
            <a:avLst/>
          </a:prstGeom>
        </p:spPr>
      </p:pic>
      <p:sp>
        <p:nvSpPr>
          <p:cNvPr id="19" name="Блок-схема: процесс 18"/>
          <p:cNvSpPr/>
          <p:nvPr/>
        </p:nvSpPr>
        <p:spPr>
          <a:xfrm>
            <a:off x="0" y="188640"/>
            <a:ext cx="7920000" cy="504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24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lang="ru-R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 ВАКАНСИЙ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0"/>
          <a:stretch/>
        </p:blipFill>
        <p:spPr bwMode="auto">
          <a:xfrm>
            <a:off x="7689304" y="841738"/>
            <a:ext cx="2216696" cy="30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1" y="3212976"/>
            <a:ext cx="2319275" cy="274389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90141126"/>
              </p:ext>
            </p:extLst>
          </p:nvPr>
        </p:nvGraphicFramePr>
        <p:xfrm>
          <a:off x="128464" y="1631526"/>
          <a:ext cx="8496945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614488" y="4149080"/>
            <a:ext cx="7019031" cy="1440160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lang="ru-RU" sz="1600" b="1" cap="all" dirty="0">
                <a:solidFill>
                  <a:srgbClr val="E723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Обращайтесь за Консультацией: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управление по труду и занятости населения Курганской области по телефону: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(3522) 45-46-21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в центр занятости населения по месту нахождения организации (предприятия)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188640"/>
            <a:ext cx="7920000" cy="504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100" b="1" cap="all" dirty="0">
                <a:latin typeface="Arial" panose="020B0604020202020204" pitchFamily="34" charset="0"/>
                <a:cs typeface="Arial" panose="020B0604020202020204" pitchFamily="34" charset="0"/>
              </a:rPr>
              <a:t>ИЩИТЕ РАБОТНИКОВ </a:t>
            </a:r>
            <a:r>
              <a:rPr lang="ru-RU" sz="21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100" b="1" cap="all" dirty="0">
                <a:latin typeface="Arial" panose="020B0604020202020204" pitchFamily="34" charset="0"/>
                <a:cs typeface="Arial" panose="020B0604020202020204" pitchFamily="34" charset="0"/>
              </a:rPr>
              <a:t>СВОЕГО ПРЕДПРИЯТИЯ</a:t>
            </a:r>
            <a:r>
              <a:rPr lang="ru-RU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552" y="920914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0065B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Предлагаем ОБУЧЕНИЕ </a:t>
            </a:r>
            <a:r>
              <a:rPr lang="ru-RU" sz="2000" b="1" cap="all" dirty="0" smtClean="0">
                <a:solidFill>
                  <a:srgbClr val="0065B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ГРАЖДАН </a:t>
            </a:r>
          </a:p>
          <a:p>
            <a:pPr algn="ctr"/>
            <a:r>
              <a:rPr lang="ru-RU" sz="2000" b="1" cap="all" dirty="0" smtClean="0">
                <a:solidFill>
                  <a:srgbClr val="0065B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 ГАРАНТИРОВАННЫЕ </a:t>
            </a:r>
            <a:r>
              <a:rPr lang="ru-RU" sz="2000" b="1" cap="all" dirty="0">
                <a:solidFill>
                  <a:srgbClr val="0065B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РАБОЧИЕ </a:t>
            </a:r>
            <a:r>
              <a:rPr lang="ru-RU" sz="2000" b="1" cap="all" dirty="0" smtClean="0">
                <a:solidFill>
                  <a:srgbClr val="0065B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МЕСТА</a:t>
            </a:r>
            <a:endParaRPr lang="ru-RU" sz="2000" b="1" cap="all" dirty="0">
              <a:solidFill>
                <a:srgbClr val="0065B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2480" y="6093296"/>
            <a:ext cx="9358853" cy="432048"/>
          </a:xfrm>
          <a:prstGeom prst="roundRect">
            <a:avLst/>
          </a:prstGeom>
          <a:solidFill>
            <a:srgbClr val="0070C0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 algn="ctr"/>
            <a:r>
              <a:rPr lang="ru-RU" b="1" cap="all" dirty="0" smtClean="0">
                <a:latin typeface="Arial" pitchFamily="34" charset="0"/>
                <a:cs typeface="Arial" pitchFamily="34" charset="0"/>
              </a:rPr>
              <a:t>Служба занятости ПРИГЛАШАЕТ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 СОТРУДНИЧЕСТВУ!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s://static6.depositphotos.com/1093645/638/v/950/depositphotos_6387185-stock-illustration-business-handsh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9124" y="4114659"/>
            <a:ext cx="1080120" cy="898517"/>
          </a:xfrm>
          <a:prstGeom prst="rect">
            <a:avLst/>
          </a:prstGeom>
          <a:noFill/>
        </p:spPr>
      </p:pic>
      <p:pic>
        <p:nvPicPr>
          <p:cNvPr id="16" name="Picture 4" descr="https://www.xn--80aopfegb0a.xn--p1ai/php/img/school_sha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671" y="1381880"/>
            <a:ext cx="1208749" cy="967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36816" y="1398970"/>
            <a:ext cx="3060000" cy="3618000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92075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ОБУЧЕНИЯ РАБОТНИКОВ ПРЕДПЕНСИОННОГО ВОЗРАСТА:</a:t>
            </a:r>
          </a:p>
          <a:p>
            <a:endParaRPr lang="ru-RU" sz="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400" b="1" i="1" dirty="0" smtClean="0">
                <a:solidFill>
                  <a:srgbClr val="05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учебном центре предприятия</a:t>
            </a:r>
          </a:p>
          <a:p>
            <a:pPr marL="171450" indent="-171450">
              <a:buFontTx/>
              <a:buChar char="-"/>
            </a:pPr>
            <a:r>
              <a:rPr lang="ru-RU" sz="1400" b="1" i="1" dirty="0" smtClean="0">
                <a:solidFill>
                  <a:srgbClr val="05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образовательной организации</a:t>
            </a:r>
          </a:p>
          <a:p>
            <a:pPr marL="171450" indent="-171450">
              <a:buFontTx/>
              <a:buChar char="-"/>
            </a:pPr>
            <a:endParaRPr lang="ru-RU" sz="500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лицензии   на осуществление  образовательной деятельности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34988" y="1398970"/>
            <a:ext cx="3060000" cy="4494534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92075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СОГЛАШЕНИЯ С ЦЕНТРОМ ЗАНЯТОСТИ </a:t>
            </a:r>
          </a:p>
          <a:p>
            <a:endParaRPr lang="ru-RU" sz="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Условия: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обучение проведено полностью</a:t>
            </a:r>
          </a:p>
          <a:p>
            <a:pPr marL="171450" indent="-171450">
              <a:buFontTx/>
              <a:buChar char="-"/>
            </a:pPr>
            <a:endParaRPr lang="ru-RU" sz="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сохранение занятости работника в течение года </a:t>
            </a:r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исключением случаев, когда работник увольняется по собственному желанию)</a:t>
            </a:r>
          </a:p>
          <a:p>
            <a:pPr marL="171450" indent="-171450">
              <a:buFontTx/>
              <a:buChar char="-"/>
            </a:pPr>
            <a:endParaRPr lang="ru-RU" sz="5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обучение завершено до наступления возраста, дающего право на страховую пенсию по старости </a:t>
            </a:r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том числе назначаемую досрочно)</a:t>
            </a: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09184" y="1396152"/>
            <a:ext cx="3060000" cy="3618000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СУБСИДИИ:   </a:t>
            </a:r>
            <a:r>
              <a:rPr lang="ru-RU" sz="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ru-RU" sz="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юридическими лицам 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исключением государственных (муниципальных) учреждений)</a:t>
            </a:r>
          </a:p>
          <a:p>
            <a:endParaRPr lang="ru-RU" sz="5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индивидуальными предпринимателями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осуществляющими деятельность на территории Курганской области</a:t>
            </a:r>
            <a:endParaRPr lang="ru-RU" sz="1400" b="1" cap="all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cap="all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cap="all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0512" y="1333586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3368824" y="1321410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6577607" y="1333586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4488" y="5245432"/>
            <a:ext cx="26843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обучения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3-х месяцев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97216" y="5229200"/>
            <a:ext cx="26843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обучения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68,5 тыс. рублей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85842" y="5013176"/>
            <a:ext cx="26843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52538" y="692695"/>
            <a:ext cx="6928268" cy="432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2400" b="1" dirty="0" smtClean="0">
                <a:solidFill>
                  <a:srgbClr val="E723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ПРЕДПЕНСИОННОГО ВОЗРАСТА</a:t>
            </a:r>
            <a:endParaRPr lang="ru-RU" sz="2400" dirty="0">
              <a:solidFill>
                <a:srgbClr val="E7234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188640"/>
            <a:ext cx="7920000" cy="504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ОБУЧЕНИЕ РАБОТНИКОВ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72480" y="6093296"/>
            <a:ext cx="9358853" cy="432048"/>
          </a:xfrm>
          <a:prstGeom prst="roundRect">
            <a:avLst/>
          </a:prstGeom>
          <a:solidFill>
            <a:srgbClr val="0070C0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 algn="ctr"/>
            <a:r>
              <a:rPr lang="ru-RU" b="1" cap="all" dirty="0">
                <a:latin typeface="Arial" pitchFamily="34" charset="0"/>
                <a:cs typeface="Arial" pitchFamily="34" charset="0"/>
              </a:rPr>
              <a:t>ОБУЧЕНИЕ ПЕРСОНАЛА – ЗАЛОГ УСПЕШНОГО РАЗВИТИЯ ПРЕДПРИЯТИЯ!</a:t>
            </a:r>
          </a:p>
          <a:p>
            <a:pPr indent="179388"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rustudent.com/wp-content/uploads/2015/10/Sozdanie-modeli-sovremennogo-spetsialista-glavnaya-tsel-vyisshey-shkolyi.jpg"/>
          <p:cNvPicPr>
            <a:picLocks noChangeAspect="1" noChangeArrowheads="1"/>
          </p:cNvPicPr>
          <p:nvPr/>
        </p:nvPicPr>
        <p:blipFill rotWithShape="1">
          <a:blip r:embed="rId2" cstate="print"/>
          <a:srcRect r="16557"/>
          <a:stretch/>
        </p:blipFill>
        <p:spPr bwMode="auto">
          <a:xfrm>
            <a:off x="8481392" y="3165468"/>
            <a:ext cx="1424608" cy="1176131"/>
          </a:xfrm>
          <a:prstGeom prst="rect">
            <a:avLst/>
          </a:prstGeom>
          <a:noFill/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311290" y="6178286"/>
            <a:ext cx="9360000" cy="504056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ВОСПОЛЬЗУЙТЕСЬ ШАНСОМ ПОЛУЧИТЬ НОВЫЕ ЗНАНИЯ!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6816" y="1896873"/>
            <a:ext cx="3060000" cy="232421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r>
              <a:rPr lang="ru-RU" sz="1600" b="1" cap="all" dirty="0" smtClean="0">
                <a:solidFill>
                  <a:srgbClr val="E7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Женщины</a:t>
            </a:r>
          </a:p>
          <a:p>
            <a:pPr algn="ctr"/>
            <a:endParaRPr lang="ru-RU" sz="500" b="1" cap="all" dirty="0" smtClean="0">
              <a:solidFill>
                <a:srgbClr val="E7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обращаются в центр занятости для прохождения обучения по </a:t>
            </a:r>
            <a:r>
              <a:rPr lang="ru-RU" sz="1600" b="1" dirty="0" smtClean="0">
                <a:solidFill>
                  <a:srgbClr val="E7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востребованным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профессиям (специальностям)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77176" y="1896873"/>
            <a:ext cx="3060000" cy="347634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r>
              <a:rPr lang="ru-RU" sz="1600" b="1" cap="all" dirty="0" smtClean="0">
                <a:solidFill>
                  <a:srgbClr val="E7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занятости: </a:t>
            </a:r>
          </a:p>
          <a:p>
            <a:pPr algn="ctr"/>
            <a:endParaRPr lang="ru-RU" sz="500" b="1" cap="all" dirty="0" smtClean="0">
              <a:solidFill>
                <a:srgbClr val="E7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 договор с  образовательной организацией</a:t>
            </a:r>
          </a:p>
          <a:p>
            <a:r>
              <a:rPr lang="ru-RU" sz="1600" i="1" dirty="0" smtClean="0">
                <a:solidFill>
                  <a:srgbClr val="E7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(имеющей лицензию на осуществление образовательной деятельности)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выбранной специальности </a:t>
            </a:r>
          </a:p>
          <a:p>
            <a:endParaRPr lang="ru-RU" sz="5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выдает женщине направление на обучение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81192" y="1944263"/>
            <a:ext cx="3060000" cy="2420841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r>
              <a:rPr lang="ru-RU" sz="1600" b="1" cap="all" dirty="0" smtClean="0">
                <a:solidFill>
                  <a:srgbClr val="E7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организация </a:t>
            </a:r>
          </a:p>
          <a:p>
            <a:pPr algn="ctr"/>
            <a:endParaRPr lang="ru-RU" sz="500" b="1" cap="all" dirty="0" smtClean="0">
              <a:solidFill>
                <a:srgbClr val="E7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обучение женщин по выбранной специальности и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выдает </a:t>
            </a:r>
            <a:r>
              <a:rPr lang="ru-RU" sz="1600" b="1" dirty="0" smtClean="0">
                <a:solidFill>
                  <a:srgbClr val="E7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 обучении и (или) квалификации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4488" y="1764264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24735" y="5373216"/>
            <a:ext cx="322480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может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осуществляться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чаще одного раза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отпуска по уходу за </a:t>
            </a:r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ребенком</a:t>
            </a:r>
            <a:endParaRPr lang="ru-RU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77176" y="1844864"/>
            <a:ext cx="36004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6609184" y="1844864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16" name="Picture 12" descr="http://www.crr101.edusite.ru/images/otchet.jpgotch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303" y="3800829"/>
            <a:ext cx="1023841" cy="720080"/>
          </a:xfrm>
          <a:prstGeom prst="rect">
            <a:avLst/>
          </a:prstGeom>
          <a:noFill/>
        </p:spPr>
      </p:pic>
      <p:sp>
        <p:nvSpPr>
          <p:cNvPr id="19" name="Блок-схема: процесс 18"/>
          <p:cNvSpPr/>
          <p:nvPr/>
        </p:nvSpPr>
        <p:spPr>
          <a:xfrm>
            <a:off x="0" y="188640"/>
            <a:ext cx="7920000" cy="648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ЖЕНЩИНЫ В ОТПУСКЕ ПО УХОДУ ЗА РЕБЕНКОМ </a:t>
            </a:r>
          </a:p>
          <a:p>
            <a:pPr indent="536575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ДО  </a:t>
            </a:r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ДОСТИЖЕНИЯ ИМ ВОЗРАСТА ТРЕХ ЛЕТ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908720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МОГУТ ПОВЫСИТЬ КВАЛИФИКАЦИЮ ИЛИ </a:t>
            </a:r>
            <a:endParaRPr lang="ru-RU" sz="2000" b="1" dirty="0" smtClean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ПОЛУЧИТЬ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НОВУЮ ПРОФЕССИЮ</a:t>
            </a:r>
            <a:endParaRPr lang="ru-RU" sz="20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://xn--44-6kcadhwnl3cfdx.xn--p1ai/npo/Pl-4/SiteAssets/SitePages/%D0%93%D0%BB%D0%B0%D0%B2%D0%BD%D0%B0%D1%8F/mommy_667676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0" b="100000" l="0" r="100000">
                        <a14:foregroundMark x1="10345" y1="65663" x2="17091" y2="86948"/>
                        <a14:foregroundMark x1="32834" y1="89157" x2="37931" y2="90562"/>
                        <a14:foregroundMark x1="41379" y1="88353" x2="45127" y2="84538"/>
                        <a14:foregroundMark x1="44378" y1="86546" x2="46777" y2="84337"/>
                        <a14:foregroundMark x1="53223" y1="29719" x2="52774" y2="43976"/>
                        <a14:foregroundMark x1="9295" y1="62249" x2="24888" y2="690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7375" y="3800829"/>
            <a:ext cx="3392254" cy="2531851"/>
          </a:xfrm>
          <a:prstGeom prst="rect">
            <a:avLst/>
          </a:prstGeom>
          <a:noFill/>
        </p:spPr>
      </p:pic>
      <p:pic>
        <p:nvPicPr>
          <p:cNvPr id="1026" name="Picture 2" descr="https://library.kissclipart.com/20180918/fbq/kissclipart-attention-symbol-clipart-hazard-symbol-warning-sig-834b281d1cdb8e2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88" y="5470782"/>
            <a:ext cx="730577" cy="5032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188640"/>
            <a:ext cx="7920000" cy="504056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ru-R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  Общественные  работы Выгодны всем!</a:t>
            </a:r>
            <a:endParaRPr lang="ru-R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146493" y="908720"/>
            <a:ext cx="9559035" cy="1061090"/>
          </a:xfrm>
          <a:prstGeom prst="roundRect">
            <a:avLst/>
          </a:prstGeom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/>
            <a:endParaRPr lang="ru-RU" sz="1400" b="1" cap="all" dirty="0"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493" y="908720"/>
            <a:ext cx="955903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Вам необходимо выполнить работы, </a:t>
            </a:r>
          </a:p>
          <a:p>
            <a:pPr algn="ctr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не требующие профессиональной подготовки?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Предлагаем организовать  </a:t>
            </a:r>
            <a:r>
              <a:rPr lang="ru-RU" sz="2400" b="1" dirty="0" smtClean="0">
                <a:ln w="1905"/>
                <a:solidFill>
                  <a:srgbClr val="E7234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общественные работы!</a:t>
            </a:r>
            <a:endParaRPr lang="ru-RU" sz="1400" dirty="0">
              <a:solidFill>
                <a:srgbClr val="E723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560" y="2149406"/>
            <a:ext cx="48484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Наиболее востребованные виды:</a:t>
            </a:r>
            <a:endPara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23" y="2636912"/>
            <a:ext cx="1097265" cy="5760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284984"/>
            <a:ext cx="576064" cy="655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6" y="4906484"/>
            <a:ext cx="538740" cy="6107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854580" y="4946446"/>
            <a:ext cx="4730400" cy="57078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оздоровления, отдыха и занятий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обслуживание санаторно-курортных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4580" y="4077072"/>
            <a:ext cx="4730400" cy="72454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Заготовка, переработка, хранение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сельскохозяйственной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продукции,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подсобные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сельском хозяйстве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4580" y="3356992"/>
            <a:ext cx="4730400" cy="57078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Озеленение и благоустройство территорий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лесопаркового хозяйства, зон отдыха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4580" y="2636912"/>
            <a:ext cx="4730186" cy="57078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Жилищно-коммунальное хозяйство и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4149080"/>
            <a:ext cx="607072" cy="615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1570976"/>
            <a:ext cx="5601071" cy="4118435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44127" y="5661248"/>
            <a:ext cx="9559035" cy="980548"/>
          </a:xfrm>
          <a:prstGeom prst="roundRect">
            <a:avLst/>
          </a:prstGeom>
          <a:solidFill>
            <a:srgbClr val="0070C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/>
            <a:endParaRPr lang="ru-RU" sz="1400" b="1" cap="all" dirty="0"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40632" y="5689411"/>
            <a:ext cx="788826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Ежемесячный Заработок граждан состоит </a:t>
            </a:r>
            <a:r>
              <a:rPr lang="ru-RU" sz="1600" b="1" cap="all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ru-RU" sz="1600" b="1" cap="all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300" b="1" cap="all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средства работодателя не ниже МРОТ </a:t>
            </a:r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12972 руб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Материальной поддержки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средства областного бюджета </a:t>
            </a:r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(от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1750 </a:t>
            </a:r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ru-RU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5" y="5675757"/>
            <a:ext cx="965007" cy="9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УПРАВЛЕНИЕ ЗАНЯТОСТИ НАСЕЛЕНИЯ\Презентации\Фото по школьникам за 2018 год\Целинный-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r="27695"/>
          <a:stretch/>
        </p:blipFill>
        <p:spPr bwMode="auto">
          <a:xfrm rot="288228" flipH="1">
            <a:off x="4959781" y="1024880"/>
            <a:ext cx="1765609" cy="207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U:\УПРАВЛЕНИЕ ЗАНЯТОСТИ НАСЕЛЕНИЯ\Презентации\Фото по школьникам за 2018 год\Шадринск-наш город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r="6636"/>
          <a:stretch/>
        </p:blipFill>
        <p:spPr bwMode="auto">
          <a:xfrm>
            <a:off x="344488" y="4784125"/>
            <a:ext cx="1980000" cy="1237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309530" y="6237312"/>
            <a:ext cx="9358853" cy="432048"/>
          </a:xfrm>
          <a:prstGeom prst="roundRect">
            <a:avLst/>
          </a:prstGeom>
          <a:solidFill>
            <a:srgbClr val="0070C0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 algn="ctr"/>
            <a:r>
              <a:rPr lang="ru-RU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подростков – профилактика правонарушений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0" y="224806"/>
            <a:ext cx="7920000" cy="648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к сотрудничеству работодателей </a:t>
            </a:r>
          </a:p>
          <a:p>
            <a:pPr indent="536575"/>
            <a:r>
              <a:rPr lang="ru-R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Трудоустройству несовершеннолетних</a:t>
            </a:r>
            <a:endParaRPr lang="ru-RU" sz="2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223" y="980728"/>
            <a:ext cx="4808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можете </a:t>
            </a:r>
            <a:r>
              <a:rPr lang="ru-RU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помочь подросткам:</a:t>
            </a:r>
            <a:endParaRPr lang="ru-RU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4528" y="1836467"/>
            <a:ext cx="525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заняться посильной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трудовой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4528" y="2552924"/>
            <a:ext cx="4772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заработать собственные деньги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3694" y="3037022"/>
            <a:ext cx="3404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для Вас:</a:t>
            </a:r>
            <a:endParaRPr lang="ru-RU" b="1" cap="all" dirty="0">
              <a:solidFill>
                <a:srgbClr val="E72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150" y="4077072"/>
            <a:ext cx="46774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быстрое выполнение временных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385" y="3429000"/>
            <a:ext cx="480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привлечение неквалифицированной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рабочей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силы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4528" y="1402678"/>
            <a:ext cx="3797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получить первый опыт работы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906734"/>
            <a:ext cx="393670" cy="297804"/>
          </a:xfrm>
          <a:prstGeom prst="rect">
            <a:avLst/>
          </a:prstGeom>
          <a:effectLst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64914"/>
            <a:ext cx="393670" cy="297804"/>
          </a:xfrm>
          <a:prstGeom prst="rect">
            <a:avLst/>
          </a:prstGeom>
          <a:effectLst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2545034"/>
            <a:ext cx="393670" cy="297804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E723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0" y="3491236"/>
            <a:ext cx="393670" cy="297804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E723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0" y="4139308"/>
            <a:ext cx="393670" cy="297804"/>
          </a:xfrm>
          <a:prstGeom prst="rect">
            <a:avLst/>
          </a:prstGeom>
          <a:effectLst/>
        </p:spPr>
      </p:pic>
      <p:sp>
        <p:nvSpPr>
          <p:cNvPr id="30" name="Скругленный прямоугольник 29"/>
          <p:cNvSpPr/>
          <p:nvPr/>
        </p:nvSpPr>
        <p:spPr>
          <a:xfrm>
            <a:off x="5205026" y="3325634"/>
            <a:ext cx="4480406" cy="2736000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numCol="1" rtlCol="0" anchor="t"/>
          <a:lstStyle/>
          <a:p>
            <a:pPr lvl="0" algn="ctr"/>
            <a:r>
              <a:rPr lang="ru-RU" sz="1600" b="1" dirty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 </a:t>
            </a:r>
          </a:p>
          <a:p>
            <a:pPr lvl="0" algn="ctr"/>
            <a:r>
              <a:rPr lang="ru-RU" sz="1600" b="1" dirty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ежедневной работы</a:t>
            </a:r>
          </a:p>
          <a:p>
            <a:pPr lvl="0" indent="893763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14 до 15 лет – 4 часа</a:t>
            </a:r>
          </a:p>
          <a:p>
            <a:pPr lvl="0" indent="893763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15 до 16 лет – 5 часов</a:t>
            </a:r>
          </a:p>
          <a:p>
            <a:pPr lvl="0" indent="893763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16 до 18 лет – 7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</a:p>
          <a:p>
            <a:pPr lvl="0" indent="630238"/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Заработная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подросткам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выплачивается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учётом сокращённой продолжительности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работы, то есть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пропорционально отработанному времени из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расчета </a:t>
            </a:r>
            <a:r>
              <a:rPr lang="ru-RU" sz="16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b="1" dirty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 МРОТ (12972 рублей</a:t>
            </a:r>
            <a:r>
              <a:rPr lang="ru-RU" sz="16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ru-RU" sz="1600" b="1" dirty="0">
              <a:solidFill>
                <a:srgbClr val="E72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 algn="just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241032" y="3249040"/>
            <a:ext cx="540000" cy="540000"/>
          </a:xfrm>
          <a:prstGeom prst="ellipse">
            <a:avLst/>
          </a:prstGeom>
          <a:solidFill>
            <a:srgbClr val="E7234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C:\Users\MALCEVA\Desktop\Фото-отчёт по школьникам за 2018 год\Курган-21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2" t="3384" r="15726" b="2177"/>
          <a:stretch/>
        </p:blipFill>
        <p:spPr bwMode="auto">
          <a:xfrm rot="21449292">
            <a:off x="6344755" y="1088118"/>
            <a:ext cx="1660027" cy="207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Рисунок 32" descr="hbE70e-550M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27563" r="12343"/>
          <a:stretch/>
        </p:blipFill>
        <p:spPr bwMode="auto">
          <a:xfrm rot="497090">
            <a:off x="7913860" y="1077378"/>
            <a:ext cx="1659492" cy="207111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169">
            <a:off x="3229080" y="4709346"/>
            <a:ext cx="1980000" cy="1261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3" b="6871"/>
          <a:stretch/>
        </p:blipFill>
        <p:spPr bwMode="auto">
          <a:xfrm rot="349349">
            <a:off x="1829572" y="4661708"/>
            <a:ext cx="1980395" cy="1341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45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5828" y="2836717"/>
            <a:ext cx="2443823" cy="22258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75592" y="1916832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РАБОТОДАТЕЛЯ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Users\User\Desktop\white-thought-bubble-png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3504" y="730974"/>
            <a:ext cx="4203155" cy="30718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44428" y="1500174"/>
            <a:ext cx="50006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Время оценить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профессиональные качества потенциального работника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4428" y="2786058"/>
            <a:ext cx="49292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Возможность «воспитать» специалиста, отвечающего требованиям компании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6536" y="5229200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Компенсация части затрат по оплате труда граждан, участвующих  в стажировке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1151" y="1014988"/>
            <a:ext cx="29682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Чем</a:t>
            </a:r>
          </a:p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 может помочь </a:t>
            </a:r>
          </a:p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программа стажировки работодателю?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6536" y="4149080"/>
            <a:ext cx="4071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Привлечение в компанию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новых, современных идей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https://www.jualubiquiti.net/wp-content/uploads/2017/07/kenapa-beli-di-jualpolycom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00760" y="2826590"/>
            <a:ext cx="3488744" cy="4031410"/>
          </a:xfrm>
          <a:prstGeom prst="rect">
            <a:avLst/>
          </a:prstGeom>
          <a:noFill/>
        </p:spPr>
      </p:pic>
      <p:pic>
        <p:nvPicPr>
          <p:cNvPr id="2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0852" y="5049226"/>
            <a:ext cx="588799" cy="530043"/>
          </a:xfrm>
          <a:prstGeom prst="rect">
            <a:avLst/>
          </a:prstGeom>
          <a:noFill/>
        </p:spPr>
      </p:pic>
      <p:sp>
        <p:nvSpPr>
          <p:cNvPr id="22" name="Блок-схема: процесс 21"/>
          <p:cNvSpPr/>
          <p:nvPr/>
        </p:nvSpPr>
        <p:spPr>
          <a:xfrm>
            <a:off x="0" y="188640"/>
            <a:ext cx="7920000" cy="504056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Стажировка выпускников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692696"/>
            <a:ext cx="7920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E723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РАБОТОДАТЕЛЯ:</a:t>
            </a:r>
            <a:endParaRPr lang="ru-RU" sz="2400" b="1" dirty="0">
              <a:solidFill>
                <a:srgbClr val="E7234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rgbClr val="E7234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0" y="1508780"/>
            <a:ext cx="634594" cy="480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0" y="2780928"/>
            <a:ext cx="634594" cy="480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0" y="4173076"/>
            <a:ext cx="634594" cy="480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0" y="5253196"/>
            <a:ext cx="634594" cy="480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7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2491</Words>
  <Application>Microsoft Office PowerPoint</Application>
  <PresentationFormat>Лист A4 (210x297 мм)</PresentationFormat>
  <Paragraphs>524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Бурундукова Людмила Александровна</dc:creator>
  <cp:lastModifiedBy>Ермолаева Татьяна Александровна</cp:lastModifiedBy>
  <cp:revision>159</cp:revision>
  <cp:lastPrinted>2019-07-16T07:21:09Z</cp:lastPrinted>
  <dcterms:created xsi:type="dcterms:W3CDTF">2019-04-25T07:40:59Z</dcterms:created>
  <dcterms:modified xsi:type="dcterms:W3CDTF">2019-08-15T10:41:09Z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