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0.png" ContentType="image/png"/>
  <Override PartName="/ppt/media/image14.png" ContentType="image/png"/>
  <Override PartName="/ppt/media/image4.png" ContentType="image/png"/>
  <Override PartName="/ppt/media/image8.jpeg" ContentType="image/jpeg"/>
  <Override PartName="/ppt/media/image13.png" ContentType="image/png"/>
  <Override PartName="/ppt/media/image5.jpeg" ContentType="image/jpeg"/>
  <Override PartName="/ppt/media/image3.png" ContentType="image/png"/>
  <Override PartName="/ppt/media/image7.png" ContentType="image/png"/>
  <Override PartName="/ppt/media/image12.png" ContentType="image/png"/>
  <Override PartName="/ppt/media/image9.jpeg" ContentType="image/jpeg"/>
  <Override PartName="/ppt/media/image16.png" ContentType="image/png"/>
  <Override PartName="/ppt/media/image2.png" ContentType="image/png"/>
  <Override PartName="/ppt/media/image6.jpeg" ContentType="image/jpeg"/>
  <Override PartName="/ppt/media/image11.png" ContentType="image/png"/>
  <Override PartName="/ppt/media/image15.png" ContentType="image/png"/>
  <Override PartName="/ppt/media/image1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13.5.14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63E15778-37B7-4584-8A1F-D7156374BAF2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13.5.14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145BE571-9B67-4A16-9FC6-B6115913C5A1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395280" y="2637000"/>
            <a:ext cx="8353080" cy="15854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3600">
                <a:solidFill>
                  <a:srgbClr val="c00000"/>
                </a:solidFill>
                <a:latin typeface="Univers"/>
              </a:rPr>
              <a:t>Новая пенсионная формула.</a:t>
            </a:r>
            <a:r>
              <a:rPr b="1" lang="ru-RU" sz="4000">
                <a:solidFill>
                  <a:srgbClr val="1f497d"/>
                </a:solidFill>
                <a:latin typeface="Univers"/>
              </a:rPr>
              <a:t>
</a:t>
            </a:r>
            <a:r>
              <a:rPr b="1" lang="ru-RU" sz="3400">
                <a:solidFill>
                  <a:srgbClr val="4f81bd"/>
                </a:solidFill>
                <a:latin typeface="Univers"/>
              </a:rPr>
              <a:t>Проще, чем кажется.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685800" y="14400"/>
            <a:ext cx="77720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1f497d"/>
                </a:solidFill>
                <a:latin typeface="Univers"/>
              </a:rPr>
              <a:t>Пенсионные баллы – каждый год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826920" y="3502080"/>
            <a:ext cx="7273440" cy="17521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20000"/>
              </a:lnSpc>
            </a:pPr>
            <a:endParaRPr/>
          </a:p>
          <a:p>
            <a:pPr algn="ctr">
              <a:lnSpc>
                <a:spcPct val="30000"/>
              </a:lnSpc>
            </a:pPr>
            <a:r>
              <a:rPr b="1" lang="ru-RU" sz="3000">
                <a:solidFill>
                  <a:srgbClr val="ff0000"/>
                </a:solidFill>
                <a:latin typeface="Calibri"/>
              </a:rPr>
              <a:t>Максимальное количество баллов – 10.</a:t>
            </a:r>
            <a:endParaRPr/>
          </a:p>
          <a:p>
            <a:pPr algn="ctr">
              <a:lnSpc>
                <a:spcPct val="30000"/>
              </a:lnSpc>
            </a:pPr>
            <a:endParaRPr/>
          </a:p>
          <a:p>
            <a:pPr algn="ctr">
              <a:lnSpc>
                <a:spcPct val="7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Только с «белой» зарплаты работодатели платят взносы в Пенсионный фонд. </a:t>
            </a:r>
            <a:endParaRPr/>
          </a:p>
          <a:p>
            <a:pPr algn="ctr">
              <a:lnSpc>
                <a:spcPct val="7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Только с «белой» зарплаты формируется ваша будущая пенсия.</a:t>
            </a:r>
            <a:endParaRPr/>
          </a:p>
        </p:txBody>
      </p:sp>
      <p:sp>
        <p:nvSpPr>
          <p:cNvPr id="119" name="CustomShape 3"/>
          <p:cNvSpPr/>
          <p:nvPr/>
        </p:nvSpPr>
        <p:spPr>
          <a:xfrm>
            <a:off x="1763640" y="2133720"/>
            <a:ext cx="5687640" cy="122364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ctr">
              <a:lnSpc>
                <a:spcPct val="50000"/>
              </a:lnSpc>
            </a:pPr>
            <a:r>
              <a:rPr lang="ru-RU">
                <a:solidFill>
                  <a:srgbClr val="1f497d"/>
                </a:solidFill>
                <a:latin typeface="Univers"/>
              </a:rPr>
              <a:t>сумма уплаченных</a:t>
            </a:r>
            <a:r>
              <a:rPr lang="ru-RU">
                <a:solidFill>
                  <a:srgbClr val="1f497d"/>
                </a:solidFill>
                <a:latin typeface="Arial"/>
              </a:rPr>
              <a:t> </a:t>
            </a:r>
            <a:r>
              <a:rPr lang="ru-RU">
                <a:solidFill>
                  <a:srgbClr val="1f497d"/>
                </a:solidFill>
                <a:latin typeface="Univers"/>
              </a:rPr>
              <a:t>страховых</a:t>
            </a:r>
            <a:endParaRPr/>
          </a:p>
          <a:p>
            <a:pPr algn="ctr">
              <a:lnSpc>
                <a:spcPct val="50000"/>
              </a:lnSpc>
            </a:pPr>
            <a:r>
              <a:rPr lang="ru-RU">
                <a:solidFill>
                  <a:srgbClr val="1f497d"/>
                </a:solidFill>
                <a:latin typeface="Univers"/>
              </a:rPr>
              <a:t>взносов</a:t>
            </a:r>
            <a:r>
              <a:rPr lang="ru-RU">
                <a:solidFill>
                  <a:srgbClr val="1f497d"/>
                </a:solidFill>
                <a:latin typeface="Arial"/>
              </a:rPr>
              <a:t> на страховую пенсию</a:t>
            </a:r>
            <a:endParaRPr/>
          </a:p>
          <a:p>
            <a:pPr algn="ctr">
              <a:lnSpc>
                <a:spcPct val="50000"/>
              </a:lnSpc>
            </a:pPr>
            <a:endParaRPr/>
          </a:p>
          <a:p>
            <a:pPr algn="ctr">
              <a:lnSpc>
                <a:spcPct val="50000"/>
              </a:lnSpc>
            </a:pPr>
            <a:r>
              <a:rPr lang="ru-RU">
                <a:solidFill>
                  <a:srgbClr val="1f497d"/>
                </a:solidFill>
                <a:latin typeface="Univers"/>
              </a:rPr>
              <a:t>сумма страховых взносов</a:t>
            </a:r>
            <a:endParaRPr/>
          </a:p>
          <a:p>
            <a:pPr algn="ctr">
              <a:lnSpc>
                <a:spcPct val="50000"/>
              </a:lnSpc>
            </a:pPr>
            <a:r>
              <a:rPr lang="ru-RU">
                <a:solidFill>
                  <a:srgbClr val="1f497d"/>
                </a:solidFill>
                <a:latin typeface="Univers"/>
              </a:rPr>
              <a:t>с максимальной взносооблагаемой</a:t>
            </a:r>
            <a:endParaRPr/>
          </a:p>
          <a:p>
            <a:pPr algn="ctr">
              <a:lnSpc>
                <a:spcPct val="50000"/>
              </a:lnSpc>
            </a:pPr>
            <a:r>
              <a:rPr lang="ru-RU">
                <a:solidFill>
                  <a:srgbClr val="1f497d"/>
                </a:solidFill>
                <a:latin typeface="Univers"/>
              </a:rPr>
              <a:t>заработной платы</a:t>
            </a:r>
            <a:endParaRPr/>
          </a:p>
        </p:txBody>
      </p:sp>
      <p:sp>
        <p:nvSpPr>
          <p:cNvPr id="120" name="Line 4"/>
          <p:cNvSpPr/>
          <p:nvPr/>
        </p:nvSpPr>
        <p:spPr>
          <a:xfrm>
            <a:off x="2771640" y="2638080"/>
            <a:ext cx="3672000" cy="0"/>
          </a:xfrm>
          <a:prstGeom prst="line">
            <a:avLst/>
          </a:prstGeom>
          <a:ln w="41400">
            <a:solidFill>
              <a:srgbClr val="ff0000"/>
            </a:solidFill>
            <a:round/>
          </a:ln>
        </p:spPr>
      </p:sp>
      <p:sp>
        <p:nvSpPr>
          <p:cNvPr id="121" name="Line 5"/>
          <p:cNvSpPr/>
          <p:nvPr/>
        </p:nvSpPr>
        <p:spPr>
          <a:xfrm>
            <a:off x="6732360" y="2565360"/>
            <a:ext cx="216000" cy="21564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22" name="Line 6"/>
          <p:cNvSpPr/>
          <p:nvPr/>
        </p:nvSpPr>
        <p:spPr>
          <a:xfrm flipV="1">
            <a:off x="6732360" y="2565360"/>
            <a:ext cx="216000" cy="21564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23" name="CustomShape 7"/>
          <p:cNvSpPr/>
          <p:nvPr/>
        </p:nvSpPr>
        <p:spPr>
          <a:xfrm>
            <a:off x="6948360" y="2133720"/>
            <a:ext cx="1296720" cy="100764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ru-RU" sz="6000">
                <a:solidFill>
                  <a:srgbClr val="1f497d"/>
                </a:solidFill>
                <a:latin typeface="Univers"/>
              </a:rPr>
              <a:t>10</a:t>
            </a:r>
            <a:endParaRPr/>
          </a:p>
        </p:txBody>
      </p:sp>
      <p:sp>
        <p:nvSpPr>
          <p:cNvPr id="124" name="Line 8"/>
          <p:cNvSpPr/>
          <p:nvPr/>
        </p:nvSpPr>
        <p:spPr>
          <a:xfrm>
            <a:off x="2268360" y="2709720"/>
            <a:ext cx="287280" cy="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25" name="Line 9"/>
          <p:cNvSpPr/>
          <p:nvPr/>
        </p:nvSpPr>
        <p:spPr>
          <a:xfrm>
            <a:off x="2268360" y="2565360"/>
            <a:ext cx="287280" cy="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26" name="CustomShape 10"/>
          <p:cNvSpPr/>
          <p:nvPr/>
        </p:nvSpPr>
        <p:spPr>
          <a:xfrm>
            <a:off x="-252360" y="2278080"/>
            <a:ext cx="3160440" cy="8632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ctr">
              <a:lnSpc>
                <a:spcPct val="50000"/>
              </a:lnSpc>
            </a:pPr>
            <a:r>
              <a:rPr lang="ru-RU">
                <a:solidFill>
                  <a:srgbClr val="1f497d"/>
                </a:solidFill>
                <a:latin typeface="Univers"/>
              </a:rPr>
              <a:t>количество</a:t>
            </a:r>
            <a:endParaRPr/>
          </a:p>
          <a:p>
            <a:pPr algn="ctr">
              <a:lnSpc>
                <a:spcPct val="50000"/>
              </a:lnSpc>
            </a:pPr>
            <a:r>
              <a:rPr lang="ru-RU">
                <a:solidFill>
                  <a:srgbClr val="1f497d"/>
                </a:solidFill>
                <a:latin typeface="Univers"/>
              </a:rPr>
              <a:t>пенсионных</a:t>
            </a:r>
            <a:endParaRPr/>
          </a:p>
          <a:p>
            <a:pPr algn="ctr">
              <a:lnSpc>
                <a:spcPct val="50000"/>
              </a:lnSpc>
            </a:pPr>
            <a:r>
              <a:rPr lang="ru-RU">
                <a:solidFill>
                  <a:srgbClr val="1f497d"/>
                </a:solidFill>
                <a:latin typeface="Univers"/>
              </a:rPr>
              <a:t>баллов за один</a:t>
            </a:r>
            <a:endParaRPr/>
          </a:p>
          <a:p>
            <a:pPr algn="ctr">
              <a:lnSpc>
                <a:spcPct val="50000"/>
              </a:lnSpc>
            </a:pPr>
            <a:r>
              <a:rPr lang="ru-RU">
                <a:solidFill>
                  <a:srgbClr val="1f497d"/>
                </a:solidFill>
                <a:latin typeface="Univers"/>
              </a:rPr>
              <a:t>год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539640" y="692280"/>
            <a:ext cx="8064000" cy="504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1f497d"/>
                </a:solidFill>
                <a:latin typeface="Univers"/>
              </a:rPr>
              <a:t>Пенсионные баллы даются не только за трудовую деятельность</a:t>
            </a:r>
            <a:endParaRPr/>
          </a:p>
        </p:txBody>
      </p:sp>
      <p:pic>
        <p:nvPicPr>
          <p:cNvPr descr="" id="128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973080" y="2349360"/>
            <a:ext cx="571320" cy="1487160"/>
          </a:xfrm>
          <a:prstGeom prst="rect">
            <a:avLst/>
          </a:prstGeom>
          <a:ln w="9360">
            <a:noFill/>
          </a:ln>
        </p:spPr>
      </p:pic>
      <p:sp>
        <p:nvSpPr>
          <p:cNvPr id="129" name="CustomShape 2"/>
          <p:cNvSpPr/>
          <p:nvPr/>
        </p:nvSpPr>
        <p:spPr>
          <a:xfrm>
            <a:off x="-358920" y="1579680"/>
            <a:ext cx="9143640" cy="76104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Пенсионные баллы даются: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ff0000"/>
                </a:solidFill>
                <a:latin typeface="Calibri"/>
              </a:rPr>
              <a:t>за каждый год отпуска по уходу за ребенком</a:t>
            </a:r>
            <a:endParaRPr/>
          </a:p>
        </p:txBody>
      </p:sp>
      <p:sp>
        <p:nvSpPr>
          <p:cNvPr id="130" name="CustomShape 3"/>
          <p:cNvSpPr/>
          <p:nvPr/>
        </p:nvSpPr>
        <p:spPr>
          <a:xfrm>
            <a:off x="1620720" y="2421000"/>
            <a:ext cx="4571640" cy="3952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1,8 балла</a:t>
            </a:r>
            <a:endParaRPr/>
          </a:p>
        </p:txBody>
      </p:sp>
      <p:sp>
        <p:nvSpPr>
          <p:cNvPr id="131" name="CustomShape 4"/>
          <p:cNvSpPr/>
          <p:nvPr/>
        </p:nvSpPr>
        <p:spPr>
          <a:xfrm>
            <a:off x="1620720" y="2852640"/>
            <a:ext cx="4571640" cy="3952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3,6 балла</a:t>
            </a:r>
            <a:endParaRPr/>
          </a:p>
        </p:txBody>
      </p:sp>
      <p:sp>
        <p:nvSpPr>
          <p:cNvPr id="132" name="CustomShape 5"/>
          <p:cNvSpPr/>
          <p:nvPr/>
        </p:nvSpPr>
        <p:spPr>
          <a:xfrm>
            <a:off x="1620720" y="3319560"/>
            <a:ext cx="4571640" cy="3952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5,4 балла</a:t>
            </a:r>
            <a:endParaRPr/>
          </a:p>
        </p:txBody>
      </p:sp>
      <p:sp>
        <p:nvSpPr>
          <p:cNvPr id="133" name="CustomShape 6"/>
          <p:cNvSpPr/>
          <p:nvPr/>
        </p:nvSpPr>
        <p:spPr>
          <a:xfrm>
            <a:off x="-108000" y="4265640"/>
            <a:ext cx="9143640" cy="45612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ff0000"/>
                </a:solidFill>
                <a:latin typeface="Calibri"/>
              </a:rPr>
              <a:t>за каждый год воинской службы по призыву</a:t>
            </a:r>
            <a:endParaRPr/>
          </a:p>
        </p:txBody>
      </p:sp>
      <p:pic>
        <p:nvPicPr>
          <p:cNvPr descr="" id="134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973080" y="4648320"/>
            <a:ext cx="502920" cy="477360"/>
          </a:xfrm>
          <a:prstGeom prst="rect">
            <a:avLst/>
          </a:prstGeom>
          <a:ln w="9360">
            <a:noFill/>
          </a:ln>
        </p:spPr>
      </p:pic>
      <p:sp>
        <p:nvSpPr>
          <p:cNvPr id="135" name="CustomShape 7"/>
          <p:cNvSpPr/>
          <p:nvPr/>
        </p:nvSpPr>
        <p:spPr>
          <a:xfrm>
            <a:off x="1585800" y="4757760"/>
            <a:ext cx="4571640" cy="3952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1,8 балла</a:t>
            </a:r>
            <a:endParaRPr/>
          </a:p>
        </p:txBody>
      </p:sp>
      <p:sp>
        <p:nvSpPr>
          <p:cNvPr id="136" name="CustomShape 8"/>
          <p:cNvSpPr/>
          <p:nvPr/>
        </p:nvSpPr>
        <p:spPr>
          <a:xfrm>
            <a:off x="-358920" y="5251320"/>
            <a:ext cx="9143640" cy="8218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ff0000"/>
                </a:solidFill>
                <a:latin typeface="Calibri"/>
              </a:rPr>
              <a:t>за каждый год ухода за инвалидами I группы, детьми-инвалидами, лицами старше 80 лет</a:t>
            </a:r>
            <a:endParaRPr/>
          </a:p>
        </p:txBody>
      </p:sp>
      <p:pic>
        <p:nvPicPr>
          <p:cNvPr descr="" id="13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973080" y="6043680"/>
            <a:ext cx="664920" cy="624960"/>
          </a:xfrm>
          <a:prstGeom prst="rect">
            <a:avLst/>
          </a:prstGeom>
          <a:ln w="9360">
            <a:noFill/>
          </a:ln>
        </p:spPr>
      </p:pic>
      <p:sp>
        <p:nvSpPr>
          <p:cNvPr id="138" name="CustomShape 9"/>
          <p:cNvSpPr/>
          <p:nvPr/>
        </p:nvSpPr>
        <p:spPr>
          <a:xfrm>
            <a:off x="1620720" y="6188040"/>
            <a:ext cx="4571640" cy="3952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1,8 балла</a:t>
            </a:r>
            <a:endParaRPr/>
          </a:p>
        </p:txBody>
      </p:sp>
      <p:sp>
        <p:nvSpPr>
          <p:cNvPr id="139" name="CustomShape 10"/>
          <p:cNvSpPr/>
          <p:nvPr/>
        </p:nvSpPr>
        <p:spPr>
          <a:xfrm>
            <a:off x="4427640" y="2774880"/>
            <a:ext cx="4024080" cy="1187640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round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b="1" lang="ru-RU">
                <a:solidFill>
                  <a:srgbClr val="ff0000"/>
                </a:solidFill>
                <a:latin typeface="Arial"/>
              </a:rPr>
              <a:t>24</a:t>
            </a:r>
            <a:r>
              <a:rPr b="1" lang="ru-RU">
                <a:solidFill>
                  <a:srgbClr val="ff0000"/>
                </a:solidFill>
                <a:latin typeface="Calibri"/>
              </a:rPr>
              <a:t>,</a:t>
            </a:r>
            <a:r>
              <a:rPr b="1" lang="ru-RU">
                <a:solidFill>
                  <a:srgbClr val="ff0000"/>
                </a:solidFill>
                <a:latin typeface="Arial"/>
              </a:rPr>
              <a:t>3</a:t>
            </a:r>
            <a:r>
              <a:rPr b="1" lang="ru-RU">
                <a:solidFill>
                  <a:srgbClr val="ff0000"/>
                </a:solidFill>
                <a:latin typeface="Calibri"/>
              </a:rPr>
              <a:t> балла </a:t>
            </a:r>
            <a:r>
              <a:rPr b="1" lang="ru-RU">
                <a:solidFill>
                  <a:srgbClr val="1f497d"/>
                </a:solidFill>
                <a:latin typeface="Calibri"/>
              </a:rPr>
              <a:t>приобретает мама </a:t>
            </a:r>
            <a:r>
              <a:rPr b="1" lang="ru-RU">
                <a:solidFill>
                  <a:srgbClr val="1f497d"/>
                </a:solidFill>
                <a:latin typeface="Arial"/>
              </a:rPr>
              <a:t>четырех</a:t>
            </a:r>
            <a:r>
              <a:rPr b="1" lang="ru-RU">
                <a:solidFill>
                  <a:srgbClr val="1f497d"/>
                </a:solidFill>
                <a:latin typeface="Calibri"/>
              </a:rPr>
              <a:t> детей, с каждым из которых она провела в отпуске по уходу 1,5 года.</a:t>
            </a:r>
            <a:endParaRPr/>
          </a:p>
        </p:txBody>
      </p:sp>
      <p:sp>
        <p:nvSpPr>
          <p:cNvPr id="140" name="CustomShape 11"/>
          <p:cNvSpPr/>
          <p:nvPr/>
        </p:nvSpPr>
        <p:spPr>
          <a:xfrm>
            <a:off x="4427640" y="2349360"/>
            <a:ext cx="1512360" cy="425520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round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Пример:</a:t>
            </a:r>
            <a:endParaRPr/>
          </a:p>
        </p:txBody>
      </p:sp>
      <p:sp>
        <p:nvSpPr>
          <p:cNvPr id="141" name="CustomShape 12"/>
          <p:cNvSpPr/>
          <p:nvPr/>
        </p:nvSpPr>
        <p:spPr>
          <a:xfrm>
            <a:off x="1619280" y="3753000"/>
            <a:ext cx="4571640" cy="3952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5,4 балла</a:t>
            </a:r>
            <a:endParaRPr/>
          </a:p>
        </p:txBody>
      </p:sp>
      <p:pic>
        <p:nvPicPr>
          <p:cNvPr descr="" id="142" name="Picture 17"/>
          <p:cNvPicPr/>
          <p:nvPr/>
        </p:nvPicPr>
        <p:blipFill>
          <a:blip r:embed="rId4"/>
          <a:stretch>
            <a:fillRect/>
          </a:stretch>
        </p:blipFill>
        <p:spPr>
          <a:xfrm>
            <a:off x="1042920" y="3789360"/>
            <a:ext cx="418680" cy="41868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68360" y="189000"/>
            <a:ext cx="8206920" cy="6490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2800">
                <a:solidFill>
                  <a:srgbClr val="1f497d"/>
                </a:solidFill>
                <a:latin typeface="Univers"/>
              </a:rPr>
              <a:t>Выходить на пенсию позже выгодно!</a:t>
            </a:r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971640" y="3645000"/>
            <a:ext cx="7703640" cy="863280"/>
          </a:xfrm>
          <a:prstGeom prst="rect">
            <a:avLst/>
          </a:prstGeom>
        </p:spPr>
        <p:txBody>
          <a:bodyPr anchor="ctr"/>
          <a:p>
            <a:pPr algn="just">
              <a:lnSpc>
                <a:spcPct val="80000"/>
              </a:lnSpc>
            </a:pPr>
            <a:r>
              <a:rPr b="1" lang="ru-RU">
                <a:solidFill>
                  <a:srgbClr val="1f497d"/>
                </a:solidFill>
                <a:latin typeface="Calibri"/>
              </a:rPr>
              <a:t>Но за каждый год более позднего выхода на пенсию размер пенсии будет существенно увеличиваться: </a:t>
            </a:r>
            <a:r>
              <a:rPr b="1" lang="ru-RU">
                <a:solidFill>
                  <a:srgbClr val="ff0000"/>
                </a:solidFill>
                <a:latin typeface="Calibri"/>
              </a:rPr>
              <a:t>даются дополнительные баллы, увеличивается фиксированная выплата</a:t>
            </a:r>
            <a:r>
              <a:rPr b="1" lang="ru-RU">
                <a:solidFill>
                  <a:srgbClr val="1f497d"/>
                </a:solidFill>
                <a:latin typeface="Calibri"/>
              </a:rPr>
              <a:t>.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</p:txBody>
      </p:sp>
      <p:sp>
        <p:nvSpPr>
          <p:cNvPr id="145" name="CustomShape 3"/>
          <p:cNvSpPr/>
          <p:nvPr/>
        </p:nvSpPr>
        <p:spPr>
          <a:xfrm>
            <a:off x="1763640" y="2637000"/>
            <a:ext cx="1510920" cy="47124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ctr">
              <a:lnSpc>
                <a:spcPct val="90000"/>
              </a:lnSpc>
            </a:pPr>
            <a:r>
              <a:rPr lang="ru-RU" sz="2800">
                <a:solidFill>
                  <a:srgbClr val="1f497d"/>
                </a:solidFill>
                <a:latin typeface="Calibri"/>
              </a:rPr>
              <a:t>55 лет</a:t>
            </a:r>
            <a:endParaRPr/>
          </a:p>
        </p:txBody>
      </p:sp>
      <p:sp>
        <p:nvSpPr>
          <p:cNvPr id="146" name="CustomShape 4"/>
          <p:cNvSpPr/>
          <p:nvPr/>
        </p:nvSpPr>
        <p:spPr>
          <a:xfrm>
            <a:off x="3809880" y="2668680"/>
            <a:ext cx="1512360" cy="47124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ctr">
              <a:lnSpc>
                <a:spcPct val="90000"/>
              </a:lnSpc>
            </a:pPr>
            <a:r>
              <a:rPr lang="ru-RU" sz="2800">
                <a:solidFill>
                  <a:srgbClr val="1f497d"/>
                </a:solidFill>
                <a:latin typeface="Calibri"/>
              </a:rPr>
              <a:t>60 лет</a:t>
            </a:r>
            <a:endParaRPr/>
          </a:p>
        </p:txBody>
      </p:sp>
      <p:sp>
        <p:nvSpPr>
          <p:cNvPr id="147" name="CustomShape 5"/>
          <p:cNvSpPr/>
          <p:nvPr/>
        </p:nvSpPr>
        <p:spPr>
          <a:xfrm>
            <a:off x="6083280" y="1076400"/>
            <a:ext cx="1009440" cy="2007720"/>
          </a:xfrm>
          <a:prstGeom prst="upArrow">
            <a:avLst>
              <a:gd fmla="val 50000" name="adj1"/>
              <a:gd fmla="val 47637" name="adj2"/>
            </a:avLst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 wrap="none"/>
          <a:p>
            <a:pPr algn="ctr">
              <a:lnSpc>
                <a:spcPct val="100000"/>
              </a:lnSpc>
            </a:pPr>
            <a:r>
              <a:rPr b="1" lang="ru-RU" sz="5400">
                <a:solidFill>
                  <a:srgbClr val="000000"/>
                </a:solidFill>
                <a:latin typeface="Calibri"/>
              </a:rPr>
              <a:t>%</a:t>
            </a:r>
            <a:endParaRPr/>
          </a:p>
        </p:txBody>
      </p:sp>
      <p:pic>
        <p:nvPicPr>
          <p:cNvPr descr="" id="14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117880" y="1000080"/>
            <a:ext cx="693360" cy="1444320"/>
          </a:xfrm>
          <a:prstGeom prst="rect">
            <a:avLst/>
          </a:prstGeom>
          <a:ln w="9360">
            <a:noFill/>
          </a:ln>
        </p:spPr>
      </p:pic>
      <p:pic>
        <p:nvPicPr>
          <p:cNvPr descr="" id="149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160880" y="981000"/>
            <a:ext cx="698040" cy="1422000"/>
          </a:xfrm>
          <a:prstGeom prst="rect">
            <a:avLst/>
          </a:prstGeom>
          <a:ln w="9360">
            <a:noFill/>
          </a:ln>
        </p:spPr>
      </p:pic>
      <p:sp>
        <p:nvSpPr>
          <p:cNvPr id="150" name="CustomShape 6"/>
          <p:cNvSpPr/>
          <p:nvPr/>
        </p:nvSpPr>
        <p:spPr>
          <a:xfrm>
            <a:off x="971640" y="3213000"/>
            <a:ext cx="7632360" cy="3826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>
              <a:lnSpc>
                <a:spcPct val="80000"/>
              </a:lnSpc>
            </a:pPr>
            <a:r>
              <a:rPr b="1" lang="ru-RU" sz="2400">
                <a:solidFill>
                  <a:srgbClr val="ff0000"/>
                </a:solidFill>
                <a:latin typeface="Calibri"/>
              </a:rPr>
              <a:t>Пенсионный возраст НЕ ПОВЫШАЕТСЯ</a:t>
            </a:r>
            <a:endParaRPr/>
          </a:p>
        </p:txBody>
      </p:sp>
      <p:sp>
        <p:nvSpPr>
          <p:cNvPr id="151" name="CustomShape 7"/>
          <p:cNvSpPr/>
          <p:nvPr/>
        </p:nvSpPr>
        <p:spPr>
          <a:xfrm>
            <a:off x="900000" y="4581360"/>
            <a:ext cx="7848360" cy="515520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round/>
          </a:ln>
        </p:spPr>
        <p:txBody>
          <a:bodyPr bIns="45000" lIns="90000" rIns="90000" tIns="45000"/>
          <a:p>
            <a:pPr algn="just">
              <a:lnSpc>
                <a:spcPct val="80000"/>
              </a:lnSpc>
            </a:pPr>
            <a:r>
              <a:rPr b="1" lang="ru-RU" sz="2000">
                <a:solidFill>
                  <a:srgbClr val="ff0000"/>
                </a:solidFill>
                <a:latin typeface="Calibri"/>
              </a:rPr>
              <a:t>ПРИМЕР: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b="1" lang="ru-RU" sz="500">
                <a:solidFill>
                  <a:srgbClr val="1f497d"/>
                </a:solidFill>
                <a:latin typeface="Calibri"/>
              </a:rPr>
              <a:t>Если обратиться за назначением пенсии через </a:t>
            </a:r>
            <a:r>
              <a:rPr b="1" lang="ru-RU" sz="500">
                <a:solidFill>
                  <a:srgbClr val="ff0000"/>
                </a:solidFill>
                <a:latin typeface="Calibri"/>
              </a:rPr>
              <a:t>5 лет</a:t>
            </a:r>
            <a:r>
              <a:rPr b="1" lang="ru-RU" sz="500">
                <a:solidFill>
                  <a:srgbClr val="1f497d"/>
                </a:solidFill>
                <a:latin typeface="Calibri"/>
              </a:rPr>
              <a:t> после достижения пенсионного возраста, то фиксированная выплата будет увеличена </a:t>
            </a:r>
            <a:r>
              <a:rPr b="1" lang="ru-RU" sz="500">
                <a:solidFill>
                  <a:srgbClr val="ff0000"/>
                </a:solidFill>
                <a:latin typeface="Calibri"/>
              </a:rPr>
              <a:t>на 36%,</a:t>
            </a:r>
            <a:r>
              <a:rPr b="1" lang="ru-RU" sz="500">
                <a:solidFill>
                  <a:srgbClr val="1f497d"/>
                </a:solidFill>
                <a:latin typeface="Calibri"/>
              </a:rPr>
              <a:t> а количество баллов – </a:t>
            </a:r>
            <a:r>
              <a:rPr b="1" lang="ru-RU" sz="500">
                <a:solidFill>
                  <a:srgbClr val="ff0000"/>
                </a:solidFill>
                <a:latin typeface="Calibri"/>
              </a:rPr>
              <a:t>на 45%.</a:t>
            </a:r>
            <a:r>
              <a:rPr b="1" lang="ru-RU" sz="500">
                <a:solidFill>
                  <a:srgbClr val="1f497d"/>
                </a:solidFill>
                <a:latin typeface="Calibri"/>
              </a:rPr>
              <a:t> </a:t>
            </a:r>
            <a:endParaRPr/>
          </a:p>
          <a:p>
            <a:pPr algn="just">
              <a:lnSpc>
                <a:spcPct val="80000"/>
              </a:lnSpc>
            </a:pPr>
            <a:r>
              <a:rPr b="1" lang="ru-RU" sz="500">
                <a:solidFill>
                  <a:srgbClr val="1f497d"/>
                </a:solidFill>
                <a:latin typeface="Calibri"/>
              </a:rPr>
              <a:t>Если выйти на пенсию через </a:t>
            </a:r>
            <a:r>
              <a:rPr b="1" lang="ru-RU" sz="500">
                <a:solidFill>
                  <a:srgbClr val="ff0000"/>
                </a:solidFill>
                <a:latin typeface="Calibri"/>
              </a:rPr>
              <a:t>10 лет</a:t>
            </a:r>
            <a:r>
              <a:rPr b="1" lang="ru-RU" sz="500">
                <a:solidFill>
                  <a:srgbClr val="1f497d"/>
                </a:solidFill>
                <a:latin typeface="Calibri"/>
              </a:rPr>
              <a:t>, фиксированная выплата увеличится </a:t>
            </a:r>
            <a:r>
              <a:rPr b="1" lang="ru-RU" sz="500">
                <a:solidFill>
                  <a:srgbClr val="ff0000"/>
                </a:solidFill>
                <a:latin typeface="Calibri"/>
              </a:rPr>
              <a:t>в 2,11 раз</a:t>
            </a:r>
            <a:r>
              <a:rPr b="1" lang="ru-RU" sz="500">
                <a:solidFill>
                  <a:srgbClr val="1f497d"/>
                </a:solidFill>
                <a:latin typeface="Calibri"/>
              </a:rPr>
              <a:t>, а количество баллов - </a:t>
            </a:r>
            <a:r>
              <a:rPr b="1" lang="ru-RU" sz="500">
                <a:solidFill>
                  <a:srgbClr val="ff0000"/>
                </a:solidFill>
                <a:latin typeface="Calibri"/>
              </a:rPr>
              <a:t>в 2,32 раза.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324000" y="836640"/>
            <a:ext cx="8424360" cy="11091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3600">
                <a:solidFill>
                  <a:srgbClr val="ff0000"/>
                </a:solidFill>
                <a:latin typeface="Univers"/>
              </a:rPr>
              <a:t>Узнайте </a:t>
            </a:r>
            <a:r>
              <a:rPr b="1" lang="ru-RU" sz="3600">
                <a:solidFill>
                  <a:srgbClr val="ff0000"/>
                </a:solidFill>
                <a:latin typeface="Arial"/>
              </a:rPr>
              <a:t>о </a:t>
            </a:r>
            <a:r>
              <a:rPr b="1" lang="ru-RU" sz="3600">
                <a:solidFill>
                  <a:srgbClr val="ff0000"/>
                </a:solidFill>
                <a:latin typeface="Univers"/>
              </a:rPr>
              <a:t>будущей пенсии</a:t>
            </a:r>
            <a:r>
              <a:rPr b="1" lang="ru-RU" sz="3600">
                <a:solidFill>
                  <a:srgbClr val="ff0000"/>
                </a:solidFill>
                <a:latin typeface="Arial"/>
              </a:rPr>
              <a:t> больше</a:t>
            </a:r>
            <a:r>
              <a:rPr b="1" lang="ru-RU" sz="3600">
                <a:solidFill>
                  <a:srgbClr val="ff0000"/>
                </a:solidFill>
                <a:latin typeface="Univers"/>
              </a:rPr>
              <a:t>!</a:t>
            </a:r>
            <a:endParaRPr/>
          </a:p>
        </p:txBody>
      </p:sp>
      <p:sp>
        <p:nvSpPr>
          <p:cNvPr id="153" name="TextShape 2"/>
          <p:cNvSpPr txBox="1"/>
          <p:nvPr/>
        </p:nvSpPr>
        <p:spPr>
          <a:xfrm>
            <a:off x="684360" y="4869000"/>
            <a:ext cx="7919640" cy="103140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9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На сайтах Минтруда РФ и Пенсионного фонда РФ размещён пенсионный калькулятор, позволяющий рассчитать условный размер пенсии по новой пенсионной формуле.</a:t>
            </a:r>
            <a:endParaRPr/>
          </a:p>
        </p:txBody>
      </p:sp>
      <p:pic>
        <p:nvPicPr>
          <p:cNvPr descr="" id="154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3268800" y="2052720"/>
            <a:ext cx="2455560" cy="2455560"/>
          </a:xfrm>
          <a:prstGeom prst="rect">
            <a:avLst/>
          </a:prstGeom>
          <a:ln w="9360">
            <a:noFill/>
          </a:ln>
        </p:spPr>
      </p:pic>
      <p:sp>
        <p:nvSpPr>
          <p:cNvPr id="155" name="CustomShape 3"/>
          <p:cNvSpPr/>
          <p:nvPr/>
        </p:nvSpPr>
        <p:spPr>
          <a:xfrm>
            <a:off x="2161800" y="5916600"/>
            <a:ext cx="2502360" cy="3646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 wrap="none"/>
          <a:p>
            <a:pPr algn="ctr">
              <a:lnSpc>
                <a:spcPct val="90000"/>
              </a:lnSpc>
            </a:pPr>
            <a:r>
              <a:rPr b="1" lang="ru-RU" sz="2000" u="sng">
                <a:solidFill>
                  <a:srgbClr val="5f6efd"/>
                </a:solidFill>
                <a:latin typeface="Calibri"/>
              </a:rPr>
              <a:t>www.rosmintrud.ru</a:t>
            </a:r>
            <a:endParaRPr/>
          </a:p>
        </p:txBody>
      </p:sp>
      <p:sp>
        <p:nvSpPr>
          <p:cNvPr id="156" name="CustomShape 4"/>
          <p:cNvSpPr/>
          <p:nvPr/>
        </p:nvSpPr>
        <p:spPr>
          <a:xfrm>
            <a:off x="4740120" y="5923080"/>
            <a:ext cx="1584720" cy="3646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 wrap="none"/>
          <a:p>
            <a:pPr algn="ctr">
              <a:lnSpc>
                <a:spcPct val="90000"/>
              </a:lnSpc>
            </a:pPr>
            <a:r>
              <a:rPr b="1" lang="ru-RU" sz="2000" u="sng">
                <a:solidFill>
                  <a:srgbClr val="5f6efd"/>
                </a:solidFill>
                <a:latin typeface="Calibri"/>
              </a:rPr>
              <a:t>www.pfrf.ru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539640" y="692280"/>
            <a:ext cx="8064000" cy="504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3600">
                <a:solidFill>
                  <a:srgbClr val="ff0000"/>
                </a:solidFill>
                <a:latin typeface="Univers"/>
              </a:rPr>
              <a:t>Нынешним пенсионерам</a:t>
            </a:r>
            <a:endParaRPr/>
          </a:p>
        </p:txBody>
      </p:sp>
      <p:sp>
        <p:nvSpPr>
          <p:cNvPr id="158" name="TextShape 2"/>
          <p:cNvSpPr txBox="1"/>
          <p:nvPr/>
        </p:nvSpPr>
        <p:spPr>
          <a:xfrm>
            <a:off x="898560" y="2060640"/>
            <a:ext cx="7345080" cy="35287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90000"/>
              </a:lnSpc>
            </a:pPr>
            <a:r>
              <a:rPr lang="ru-RU" sz="2400">
                <a:solidFill>
                  <a:srgbClr val="1f497d"/>
                </a:solidFill>
                <a:latin typeface="Calibri"/>
              </a:rPr>
              <a:t>Новая формула не касается нынешних пенсионеров и  тех, кто выйдет на пенсию в 2014 году. </a:t>
            </a:r>
            <a:endParaRPr/>
          </a:p>
          <a:p>
            <a:pPr algn="ctr">
              <a:lnSpc>
                <a:spcPct val="90000"/>
              </a:lnSpc>
            </a:pPr>
            <a:endParaRPr/>
          </a:p>
          <a:p>
            <a:pPr algn="ctr">
              <a:lnSpc>
                <a:spcPct val="90000"/>
              </a:lnSpc>
            </a:pPr>
            <a:r>
              <a:rPr lang="ru-RU" sz="2400">
                <a:solidFill>
                  <a:srgbClr val="1f497d"/>
                </a:solidFill>
                <a:latin typeface="Calibri"/>
              </a:rPr>
              <a:t>Пенсия не будет пересчитана и уменьшена.</a:t>
            </a:r>
            <a:endParaRPr/>
          </a:p>
          <a:p>
            <a:pPr algn="ctr">
              <a:lnSpc>
                <a:spcPct val="90000"/>
              </a:lnSpc>
            </a:pPr>
            <a:endParaRPr/>
          </a:p>
          <a:p>
            <a:pPr algn="ctr">
              <a:lnSpc>
                <a:spcPct val="90000"/>
              </a:lnSpc>
            </a:pPr>
            <a:r>
              <a:rPr lang="ru-RU" sz="2400">
                <a:solidFill>
                  <a:srgbClr val="1f497d"/>
                </a:solidFill>
                <a:latin typeface="Calibri"/>
              </a:rPr>
              <a:t>Ежегодно пенсия будет увеличиваться минимум </a:t>
            </a:r>
            <a:r>
              <a:rPr lang="ru-RU" sz="2400">
                <a:solidFill>
                  <a:srgbClr val="1f497d"/>
                </a:solidFill>
                <a:latin typeface="Calibri"/>
              </a:rPr>
              <a:t>
</a:t>
            </a:r>
            <a:r>
              <a:rPr lang="ru-RU" sz="2400">
                <a:solidFill>
                  <a:srgbClr val="1f497d"/>
                </a:solidFill>
                <a:latin typeface="Calibri"/>
              </a:rPr>
              <a:t>на уровень инфляции.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214200" y="1197000"/>
            <a:ext cx="87134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4000">
                <a:solidFill>
                  <a:srgbClr val="1f497d"/>
                </a:solidFill>
                <a:latin typeface="Calibri"/>
              </a:rPr>
              <a:t>Пенсия</a:t>
            </a:r>
            <a:r>
              <a:rPr lang="ru-RU" sz="6000">
                <a:solidFill>
                  <a:srgbClr val="1f497d"/>
                </a:solidFill>
                <a:latin typeface="Calibri"/>
              </a:rPr>
              <a:t> = </a:t>
            </a:r>
            <a:r>
              <a:rPr b="1" lang="ru-RU" sz="12000">
                <a:solidFill>
                  <a:srgbClr val="ff0000"/>
                </a:solidFill>
                <a:latin typeface="Calibri"/>
              </a:rPr>
              <a:t>А</a:t>
            </a:r>
            <a:r>
              <a:rPr b="1" lang="ru-RU" sz="6000">
                <a:solidFill>
                  <a:srgbClr val="1f497d"/>
                </a:solidFill>
                <a:latin typeface="Calibri"/>
              </a:rPr>
              <a:t> х </a:t>
            </a:r>
            <a:r>
              <a:rPr b="1" lang="ru-RU" sz="12000">
                <a:solidFill>
                  <a:srgbClr val="ffff00"/>
                </a:solidFill>
                <a:latin typeface="Calibri"/>
              </a:rPr>
              <a:t>В</a:t>
            </a:r>
            <a:r>
              <a:rPr b="1" lang="ru-RU" sz="6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12000">
                <a:solidFill>
                  <a:srgbClr val="92d050"/>
                </a:solidFill>
                <a:latin typeface="Calibri"/>
              </a:rPr>
              <a:t>С</a:t>
            </a:r>
            <a:r>
              <a:rPr b="1" lang="ru-RU" sz="6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12000">
                <a:solidFill>
                  <a:srgbClr val="00b0f0"/>
                </a:solidFill>
                <a:latin typeface="Calibri"/>
              </a:rPr>
              <a:t>d</a:t>
            </a:r>
            <a:endParaRPr/>
          </a:p>
        </p:txBody>
      </p:sp>
      <p:sp>
        <p:nvSpPr>
          <p:cNvPr id="80" name="TextShape 2"/>
          <p:cNvSpPr txBox="1"/>
          <p:nvPr/>
        </p:nvSpPr>
        <p:spPr>
          <a:xfrm>
            <a:off x="468360" y="2997360"/>
            <a:ext cx="7408440" cy="1752120"/>
          </a:xfrm>
          <a:prstGeom prst="rect">
            <a:avLst/>
          </a:prstGeom>
        </p:spPr>
        <p:txBody>
          <a:bodyPr anchor="ctr"/>
          <a:p>
            <a:pPr>
              <a:lnSpc>
                <a:spcPct val="8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4400">
                <a:solidFill>
                  <a:srgbClr val="ff0000"/>
                </a:solidFill>
                <a:latin typeface="Calibri"/>
              </a:rPr>
              <a:t>А</a:t>
            </a:r>
            <a:r>
              <a:rPr lang="ru-RU" sz="4400">
                <a:solidFill>
                  <a:srgbClr val="969696"/>
                </a:solidFill>
                <a:latin typeface="Calibri"/>
              </a:rPr>
              <a:t> – ваши пенсионные баллы</a:t>
            </a:r>
            <a:endParaRPr/>
          </a:p>
          <a:p>
            <a:pPr>
              <a:lnSpc>
                <a:spcPct val="80000"/>
              </a:lnSpc>
            </a:pPr>
            <a:r>
              <a:rPr lang="ru-RU" sz="4400">
                <a:solidFill>
                  <a:srgbClr val="969696"/>
                </a:solidFill>
                <a:latin typeface="Calibri"/>
              </a:rPr>
              <a:t>	</a:t>
            </a:r>
            <a:r>
              <a:rPr lang="ru-RU" sz="4400">
                <a:solidFill>
                  <a:srgbClr val="ffff00"/>
                </a:solidFill>
                <a:latin typeface="Calibri"/>
              </a:rPr>
              <a:t>В</a:t>
            </a:r>
            <a:r>
              <a:rPr lang="ru-RU" sz="4400">
                <a:solidFill>
                  <a:srgbClr val="969696"/>
                </a:solidFill>
                <a:latin typeface="Calibri"/>
              </a:rPr>
              <a:t> – стоимость одного балла</a:t>
            </a:r>
            <a:endParaRPr/>
          </a:p>
          <a:p>
            <a:pPr>
              <a:lnSpc>
                <a:spcPct val="80000"/>
              </a:lnSpc>
            </a:pPr>
            <a:r>
              <a:rPr lang="ru-RU" sz="4400">
                <a:solidFill>
                  <a:srgbClr val="969696"/>
                </a:solidFill>
                <a:latin typeface="Calibri"/>
              </a:rPr>
              <a:t>	</a:t>
            </a:r>
            <a:r>
              <a:rPr lang="ru-RU" sz="4400">
                <a:solidFill>
                  <a:srgbClr val="92d050"/>
                </a:solidFill>
                <a:latin typeface="Calibri"/>
              </a:rPr>
              <a:t>С</a:t>
            </a:r>
            <a:r>
              <a:rPr lang="ru-RU" sz="4400">
                <a:solidFill>
                  <a:srgbClr val="969696"/>
                </a:solidFill>
                <a:latin typeface="Calibri"/>
              </a:rPr>
              <a:t> – фиксированная выплата</a:t>
            </a:r>
            <a:endParaRPr/>
          </a:p>
          <a:p>
            <a:pPr>
              <a:lnSpc>
                <a:spcPct val="80000"/>
              </a:lnSpc>
            </a:pPr>
            <a:r>
              <a:rPr lang="ru-RU" sz="4400">
                <a:solidFill>
                  <a:srgbClr val="969696"/>
                </a:solidFill>
                <a:latin typeface="Calibri"/>
              </a:rPr>
              <a:t>	</a:t>
            </a:r>
            <a:r>
              <a:rPr lang="ru-RU" sz="4400">
                <a:solidFill>
                  <a:srgbClr val="00b0f0"/>
                </a:solidFill>
                <a:latin typeface="Calibri"/>
              </a:rPr>
              <a:t>d </a:t>
            </a:r>
            <a:r>
              <a:rPr lang="ru-RU" sz="4400">
                <a:solidFill>
                  <a:srgbClr val="969696"/>
                </a:solidFill>
                <a:latin typeface="Calibri"/>
              </a:rPr>
              <a:t> – накопительная пенсия</a:t>
            </a:r>
            <a:endParaRPr/>
          </a:p>
        </p:txBody>
      </p:sp>
      <p:sp>
        <p:nvSpPr>
          <p:cNvPr id="81" name="CustomShape 3"/>
          <p:cNvSpPr/>
          <p:nvPr/>
        </p:nvSpPr>
        <p:spPr>
          <a:xfrm>
            <a:off x="1187280" y="5300640"/>
            <a:ext cx="6400440" cy="72036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ru-RU" sz="2000">
                <a:solidFill>
                  <a:srgbClr val="ff0000"/>
                </a:solidFill>
                <a:latin typeface="Calibri"/>
              </a:rPr>
              <a:t>Плюс</a:t>
            </a:r>
            <a:r>
              <a:rPr lang="ru-RU" sz="2000">
                <a:solidFill>
                  <a:srgbClr val="969696"/>
                </a:solidFill>
                <a:latin typeface="Calibri"/>
              </a:rPr>
              <a:t> за каждый год более позднего выхода на пенсию даются </a:t>
            </a:r>
            <a:r>
              <a:rPr lang="ru-RU" sz="2000">
                <a:solidFill>
                  <a:srgbClr val="ff0000"/>
                </a:solidFill>
                <a:latin typeface="Calibri"/>
              </a:rPr>
              <a:t>премиальные баллы</a:t>
            </a:r>
            <a:r>
              <a:rPr lang="ru-RU" sz="2000">
                <a:solidFill>
                  <a:srgbClr val="969696"/>
                </a:solidFill>
                <a:latin typeface="Calibri"/>
              </a:rPr>
              <a:t> и увеличивается </a:t>
            </a:r>
            <a:r>
              <a:rPr lang="ru-RU" sz="2000">
                <a:solidFill>
                  <a:srgbClr val="ff0000"/>
                </a:solidFill>
                <a:latin typeface="Calibri"/>
              </a:rPr>
              <a:t>фиксированная выплата.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4360" y="907920"/>
            <a:ext cx="77720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12000">
                <a:solidFill>
                  <a:srgbClr val="ff0000"/>
                </a:solidFill>
                <a:latin typeface="Calibri"/>
              </a:rPr>
              <a:t>А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684360" y="2781360"/>
            <a:ext cx="7703640" cy="2449080"/>
          </a:xfrm>
          <a:prstGeom prst="rect">
            <a:avLst/>
          </a:prstGeom>
        </p:spPr>
        <p:txBody>
          <a:bodyPr anchor="ctr"/>
          <a:p>
            <a:pPr>
              <a:lnSpc>
                <a:spcPct val="80000"/>
              </a:lnSpc>
            </a:pPr>
            <a:r>
              <a:rPr b="1" lang="ru-RU" sz="2000">
                <a:solidFill>
                  <a:srgbClr val="1f497d"/>
                </a:solidFill>
                <a:latin typeface="Calibri"/>
              </a:rPr>
              <a:t>Ваши пенсионные права за каждый год будут записываться </a:t>
            </a:r>
            <a:endParaRPr/>
          </a:p>
          <a:p>
            <a:pPr>
              <a:lnSpc>
                <a:spcPct val="80000"/>
              </a:lnSpc>
            </a:pPr>
            <a:r>
              <a:rPr b="1" lang="ru-RU" sz="2000">
                <a:solidFill>
                  <a:srgbClr val="ff0000"/>
                </a:solidFill>
                <a:latin typeface="Calibri"/>
              </a:rPr>
              <a:t>в баллах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– индивидуальных пенсионных коэффициентах. </a:t>
            </a:r>
            <a:endParaRPr/>
          </a:p>
          <a:p>
            <a:pPr>
              <a:lnSpc>
                <a:spcPct val="80000"/>
              </a:lnSpc>
            </a:pPr>
            <a:r>
              <a:rPr b="1" lang="ru-RU" sz="2000">
                <a:solidFill>
                  <a:srgbClr val="1f497d"/>
                </a:solidFill>
                <a:latin typeface="Calibri"/>
              </a:rPr>
              <a:t>Количество баллов за год зависит </a:t>
            </a:r>
            <a:r>
              <a:rPr b="1" lang="ru-RU" sz="2000">
                <a:solidFill>
                  <a:srgbClr val="ff0000"/>
                </a:solidFill>
                <a:latin typeface="Calibri"/>
              </a:rPr>
              <a:t>от вашей официальной зарплаты.</a:t>
            </a:r>
            <a:endParaRPr/>
          </a:p>
          <a:p>
            <a:pPr>
              <a:lnSpc>
                <a:spcPct val="80000"/>
              </a:lnSpc>
            </a:pPr>
            <a:r>
              <a:rPr b="1" lang="ru-RU" sz="2000">
                <a:solidFill>
                  <a:srgbClr val="ff0000"/>
                </a:solidFill>
                <a:latin typeface="Calibri"/>
              </a:rPr>
              <a:t>Чем выше зарплата, тем больше баллов.</a:t>
            </a:r>
            <a:endParaRPr/>
          </a:p>
          <a:p>
            <a:pPr>
              <a:lnSpc>
                <a:spcPct val="80000"/>
              </a:lnSpc>
            </a:pPr>
            <a:r>
              <a:rPr b="1" lang="ru-RU" sz="2000">
                <a:solidFill>
                  <a:srgbClr val="ff0000"/>
                </a:solidFill>
                <a:latin typeface="Calibri"/>
              </a:rPr>
              <a:t>Максимальное число баллов </a:t>
            </a:r>
            <a:r>
              <a:rPr b="1" lang="ru-RU" sz="2000">
                <a:solidFill>
                  <a:srgbClr val="ff0000"/>
                </a:solidFill>
                <a:latin typeface="Arial"/>
              </a:rPr>
              <a:t>за год </a:t>
            </a:r>
            <a:r>
              <a:rPr b="1" lang="ru-RU" sz="2000">
                <a:solidFill>
                  <a:srgbClr val="ff0000"/>
                </a:solidFill>
                <a:latin typeface="Calibri"/>
              </a:rPr>
              <a:t>– 10 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(при отказе от формирования пенсионных накоплений и у граждан старше 1966 г. р.</a:t>
            </a:r>
            <a:r>
              <a:rPr b="1" lang="ru-RU" sz="2000">
                <a:solidFill>
                  <a:srgbClr val="1f497d"/>
                </a:solidFill>
                <a:latin typeface="Arial"/>
              </a:rPr>
              <a:t>)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</a:t>
            </a:r>
            <a:r>
              <a:rPr b="1" lang="ru-RU" sz="2000">
                <a:solidFill>
                  <a:srgbClr val="ff0000"/>
                </a:solidFill>
                <a:latin typeface="Calibri"/>
              </a:rPr>
              <a:t>При формировании пенсионных накоплений – 6,25 баллов).</a:t>
            </a:r>
            <a:endParaRPr/>
          </a:p>
          <a:p>
            <a:pPr>
              <a:lnSpc>
                <a:spcPct val="60000"/>
              </a:lnSpc>
            </a:pPr>
            <a:endParaRPr/>
          </a:p>
        </p:txBody>
      </p:sp>
      <p:sp>
        <p:nvSpPr>
          <p:cNvPr id="84" name="CustomShape 3"/>
          <p:cNvSpPr/>
          <p:nvPr/>
        </p:nvSpPr>
        <p:spPr>
          <a:xfrm>
            <a:off x="250920" y="189000"/>
            <a:ext cx="3312720" cy="86328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ПЕНСИЯ = </a:t>
            </a:r>
            <a:r>
              <a:rPr b="1" lang="ru-RU" sz="2000">
                <a:solidFill>
                  <a:srgbClr val="ff0000"/>
                </a:solidFill>
                <a:latin typeface="Calibri"/>
              </a:rPr>
              <a:t>А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х </a:t>
            </a:r>
            <a:r>
              <a:rPr b="1" lang="ru-RU" sz="2000">
                <a:solidFill>
                  <a:srgbClr val="ffff00"/>
                </a:solidFill>
                <a:latin typeface="Calibri"/>
              </a:rPr>
              <a:t>В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2000">
                <a:solidFill>
                  <a:srgbClr val="92d050"/>
                </a:solidFill>
                <a:latin typeface="Calibri"/>
              </a:rPr>
              <a:t>С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2000">
                <a:solidFill>
                  <a:srgbClr val="00b0f0"/>
                </a:solidFill>
                <a:latin typeface="Calibri"/>
              </a:rPr>
              <a:t>d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684360" y="907920"/>
            <a:ext cx="77720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12000">
                <a:solidFill>
                  <a:srgbClr val="ffff00"/>
                </a:solidFill>
                <a:latin typeface="Calibri"/>
              </a:rPr>
              <a:t>В</a:t>
            </a:r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611280" y="2708280"/>
            <a:ext cx="7921440" cy="2520720"/>
          </a:xfrm>
          <a:prstGeom prst="rect">
            <a:avLst/>
          </a:prstGeom>
        </p:spPr>
        <p:txBody>
          <a:bodyPr anchor="ctr"/>
          <a:p>
            <a:pPr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Стоимость пенсионного балла ежегодно устанавливается федеральным законом.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Стоимость пенсионного балла ежегодно увеличивается как минимум </a:t>
            </a:r>
            <a:r>
              <a:rPr b="1" lang="ru-RU" sz="2200">
                <a:solidFill>
                  <a:srgbClr val="ff0000"/>
                </a:solidFill>
                <a:latin typeface="Calibri"/>
              </a:rPr>
              <a:t>на уровень инфляции.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Стоимость пенсионного балла </a:t>
            </a:r>
            <a:r>
              <a:rPr b="1" lang="ru-RU" sz="2200">
                <a:solidFill>
                  <a:srgbClr val="ff0000"/>
                </a:solidFill>
                <a:latin typeface="Calibri"/>
              </a:rPr>
              <a:t>публикуется в СМИ и Интернете.</a:t>
            </a:r>
            <a:endParaRPr/>
          </a:p>
          <a:p>
            <a:pPr algn="ctr">
              <a:lnSpc>
                <a:spcPct val="50000"/>
              </a:lnSpc>
            </a:pPr>
            <a:endParaRPr/>
          </a:p>
          <a:p>
            <a:pPr algn="ctr">
              <a:lnSpc>
                <a:spcPct val="80000"/>
              </a:lnSpc>
            </a:pPr>
            <a:endParaRPr/>
          </a:p>
        </p:txBody>
      </p:sp>
      <p:sp>
        <p:nvSpPr>
          <p:cNvPr id="87" name="CustomShape 3"/>
          <p:cNvSpPr/>
          <p:nvPr/>
        </p:nvSpPr>
        <p:spPr>
          <a:xfrm>
            <a:off x="179280" y="189000"/>
            <a:ext cx="3096720" cy="79164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ПЕНСИЯ = </a:t>
            </a:r>
            <a:r>
              <a:rPr b="1" lang="ru-RU" sz="2000">
                <a:solidFill>
                  <a:srgbClr val="ff0000"/>
                </a:solidFill>
                <a:latin typeface="Calibri"/>
              </a:rPr>
              <a:t>А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х </a:t>
            </a:r>
            <a:r>
              <a:rPr b="1" lang="ru-RU" sz="2000">
                <a:solidFill>
                  <a:srgbClr val="ffff00"/>
                </a:solidFill>
                <a:latin typeface="Calibri"/>
              </a:rPr>
              <a:t>В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2000">
                <a:solidFill>
                  <a:srgbClr val="92d050"/>
                </a:solidFill>
                <a:latin typeface="Calibri"/>
              </a:rPr>
              <a:t>С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2000">
                <a:solidFill>
                  <a:srgbClr val="00b0f0"/>
                </a:solidFill>
                <a:latin typeface="Calibri"/>
              </a:rPr>
              <a:t>d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684360" y="907920"/>
            <a:ext cx="77720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12000">
                <a:solidFill>
                  <a:srgbClr val="92d050"/>
                </a:solidFill>
                <a:latin typeface="Calibri"/>
              </a:rPr>
              <a:t>С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324000" y="333360"/>
            <a:ext cx="3168360" cy="50292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ПЕНСИЯ = </a:t>
            </a:r>
            <a:r>
              <a:rPr b="1" lang="ru-RU" sz="2000">
                <a:solidFill>
                  <a:srgbClr val="ff0000"/>
                </a:solidFill>
                <a:latin typeface="Calibri"/>
              </a:rPr>
              <a:t>А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х </a:t>
            </a:r>
            <a:r>
              <a:rPr b="1" lang="ru-RU" sz="2000">
                <a:solidFill>
                  <a:srgbClr val="ffff00"/>
                </a:solidFill>
                <a:latin typeface="Calibri"/>
              </a:rPr>
              <a:t>В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2000">
                <a:solidFill>
                  <a:srgbClr val="92d050"/>
                </a:solidFill>
                <a:latin typeface="Calibri"/>
              </a:rPr>
              <a:t>С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2000">
                <a:solidFill>
                  <a:srgbClr val="00b0f0"/>
                </a:solidFill>
                <a:latin typeface="Calibri"/>
              </a:rPr>
              <a:t>d</a:t>
            </a:r>
            <a:endParaRPr/>
          </a:p>
        </p:txBody>
      </p:sp>
      <p:sp>
        <p:nvSpPr>
          <p:cNvPr id="90" name="CustomShape 3"/>
          <p:cNvSpPr/>
          <p:nvPr/>
        </p:nvSpPr>
        <p:spPr>
          <a:xfrm>
            <a:off x="611280" y="2658960"/>
            <a:ext cx="8064000" cy="374940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b="1" lang="ru-RU" sz="2000">
                <a:solidFill>
                  <a:srgbClr val="1f497d"/>
                </a:solidFill>
                <a:latin typeface="Calibri"/>
              </a:rPr>
              <a:t>Фиксированная выплата – </a:t>
            </a:r>
            <a:r>
              <a:rPr b="1" lang="ru-RU" sz="2000">
                <a:solidFill>
                  <a:srgbClr val="ff0000"/>
                </a:solidFill>
                <a:latin typeface="Calibri"/>
              </a:rPr>
              <a:t>гарантированная государством выплата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получателю страховой пенсии.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ru-RU" sz="2000">
                <a:solidFill>
                  <a:srgbClr val="1f497d"/>
                </a:solidFill>
                <a:latin typeface="Calibri"/>
              </a:rPr>
              <a:t>Аналог сегодняшнего фиксированного базового размера страховой части трудовой пенсии по старости. Его размер в 2014 году – 3 844,98 рублей.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ru-RU" sz="2000">
                <a:solidFill>
                  <a:srgbClr val="1f497d"/>
                </a:solidFill>
                <a:latin typeface="Calibri"/>
              </a:rPr>
              <a:t>Ежегодно устанавливается Правительством РФ.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ru-RU" sz="2000">
                <a:solidFill>
                  <a:srgbClr val="1f497d"/>
                </a:solidFill>
                <a:latin typeface="Calibri"/>
              </a:rPr>
              <a:t>Ежегодно увеличивается </a:t>
            </a:r>
            <a:r>
              <a:rPr b="1" lang="ru-RU" sz="2000">
                <a:solidFill>
                  <a:srgbClr val="1f497d"/>
                </a:solidFill>
                <a:latin typeface="Arial"/>
              </a:rPr>
              <a:t>как минимум 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на уровень инфляции.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ru-RU" sz="2000">
                <a:solidFill>
                  <a:srgbClr val="1f497d"/>
                </a:solidFill>
                <a:latin typeface="Calibri"/>
              </a:rPr>
              <a:t>Публикуется </a:t>
            </a:r>
            <a:r>
              <a:rPr b="1" lang="ru-RU" sz="2000">
                <a:solidFill>
                  <a:srgbClr val="ff0000"/>
                </a:solidFill>
                <a:latin typeface="Calibri"/>
              </a:rPr>
              <a:t>в СМИ и Интернете.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684360" y="907920"/>
            <a:ext cx="77720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12000">
                <a:solidFill>
                  <a:srgbClr val="00b0f0"/>
                </a:solidFill>
                <a:latin typeface="Calibri"/>
              </a:rPr>
              <a:t>d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611280" y="2781360"/>
            <a:ext cx="7848360" cy="2881080"/>
          </a:xfrm>
          <a:prstGeom prst="rect">
            <a:avLst/>
          </a:prstGeom>
        </p:spPr>
        <p:txBody>
          <a:bodyPr anchor="ctr"/>
          <a:p>
            <a:pPr algn="just">
              <a:lnSpc>
                <a:spcPct val="80000"/>
              </a:lnSpc>
            </a:pPr>
            <a:r>
              <a:rPr b="1" lang="ru-RU" sz="2200">
                <a:solidFill>
                  <a:srgbClr val="ff0000"/>
                </a:solidFill>
                <a:latin typeface="Calibri"/>
              </a:rPr>
              <a:t>Формируется по Вашему выбору.</a:t>
            </a:r>
            <a:r>
              <a:rPr b="1" lang="ru-RU" sz="2200">
                <a:solidFill>
                  <a:srgbClr val="1f497d"/>
                </a:solidFill>
                <a:latin typeface="Calibri"/>
              </a:rPr>
              <a:t> 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Сделайте выбор в</a:t>
            </a:r>
            <a:r>
              <a:rPr b="1" lang="ru-RU" sz="2200">
                <a:solidFill>
                  <a:srgbClr val="ff0000"/>
                </a:solidFill>
                <a:latin typeface="Calibri"/>
              </a:rPr>
              <a:t> 2014-2015 году.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Порядок назначения и выплаты средств пенсионных накоплений не меняется.</a:t>
            </a:r>
            <a:endParaRPr/>
          </a:p>
          <a:p>
            <a:pPr algn="just"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Расчет: сумма пенсионных накоплений делится на ожидаемой период выплаты накопительной части трудовой пенсии. Сегодня – 228 месяца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324000" y="333360"/>
            <a:ext cx="2952360" cy="86328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2000">
                <a:solidFill>
                  <a:srgbClr val="1f497d"/>
                </a:solidFill>
                <a:latin typeface="Calibri"/>
              </a:rPr>
              <a:t>ПЕНСИЯ = </a:t>
            </a:r>
            <a:r>
              <a:rPr b="1" lang="ru-RU" sz="2000">
                <a:solidFill>
                  <a:srgbClr val="ff0000"/>
                </a:solidFill>
                <a:latin typeface="Calibri"/>
              </a:rPr>
              <a:t>А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х </a:t>
            </a:r>
            <a:r>
              <a:rPr b="1" lang="ru-RU" sz="2000">
                <a:solidFill>
                  <a:srgbClr val="ffff00"/>
                </a:solidFill>
                <a:latin typeface="Calibri"/>
              </a:rPr>
              <a:t>В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2000">
                <a:solidFill>
                  <a:srgbClr val="92d050"/>
                </a:solidFill>
                <a:latin typeface="Calibri"/>
              </a:rPr>
              <a:t>С</a:t>
            </a:r>
            <a:r>
              <a:rPr b="1" lang="ru-RU" sz="2000">
                <a:solidFill>
                  <a:srgbClr val="1f497d"/>
                </a:solidFill>
                <a:latin typeface="Calibri"/>
              </a:rPr>
              <a:t> + </a:t>
            </a:r>
            <a:r>
              <a:rPr b="1" lang="ru-RU" sz="2000">
                <a:solidFill>
                  <a:srgbClr val="00b0f0"/>
                </a:solidFill>
                <a:latin typeface="Calibri"/>
              </a:rPr>
              <a:t>d</a:t>
            </a:r>
            <a:endParaRPr/>
          </a:p>
        </p:txBody>
      </p:sp>
      <p:sp>
        <p:nvSpPr>
          <p:cNvPr id="94" name="CustomShape 4"/>
          <p:cNvSpPr/>
          <p:nvPr/>
        </p:nvSpPr>
        <p:spPr>
          <a:xfrm>
            <a:off x="1692360" y="5732640"/>
            <a:ext cx="6767280" cy="100944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формируйте в повышенном размере страховую пенсию (АхВ) или продолжайте формировать пенсионные накопления</a:t>
            </a:r>
            <a:endParaRPr/>
          </a:p>
        </p:txBody>
      </p:sp>
      <p:sp>
        <p:nvSpPr>
          <p:cNvPr id="95" name="CustomShape 5"/>
          <p:cNvSpPr/>
          <p:nvPr/>
        </p:nvSpPr>
        <p:spPr>
          <a:xfrm>
            <a:off x="542160" y="5661000"/>
            <a:ext cx="1302840" cy="42552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 sz="2200">
                <a:solidFill>
                  <a:srgbClr val="ff0000"/>
                </a:solidFill>
                <a:latin typeface="Calibri"/>
              </a:rPr>
              <a:t>Выбор: 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3132000" y="115920"/>
            <a:ext cx="2376000" cy="237600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12000">
                <a:solidFill>
                  <a:srgbClr val="1f497d"/>
                </a:solidFill>
                <a:latin typeface="Univers"/>
              </a:rPr>
              <a:t>15</a:t>
            </a:r>
            <a:r>
              <a:rPr b="1" lang="ru-RU" sz="12000">
                <a:solidFill>
                  <a:srgbClr val="000000"/>
                </a:solidFill>
                <a:latin typeface="Univers"/>
              </a:rPr>
              <a:t> 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1403280" y="5326200"/>
            <a:ext cx="6400440" cy="766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90000"/>
              </a:lnSpc>
            </a:pPr>
            <a:r>
              <a:rPr b="1" lang="ru-RU" sz="2000">
                <a:solidFill>
                  <a:srgbClr val="969696"/>
                </a:solidFill>
                <a:latin typeface="Univers"/>
              </a:rPr>
              <a:t>Таковы минимальные требования для получения права на страховую пенсию</a:t>
            </a:r>
            <a:r>
              <a:rPr b="1" lang="ru-RU" sz="2000">
                <a:solidFill>
                  <a:srgbClr val="969696"/>
                </a:solidFill>
                <a:latin typeface="Arial"/>
              </a:rPr>
              <a:t> по старости</a:t>
            </a:r>
            <a:r>
              <a:rPr b="1" lang="ru-RU" sz="2000">
                <a:solidFill>
                  <a:srgbClr val="969696"/>
                </a:solidFill>
                <a:latin typeface="Univers"/>
              </a:rPr>
              <a:t>.</a:t>
            </a:r>
            <a:endParaRPr/>
          </a:p>
        </p:txBody>
      </p:sp>
      <p:sp>
        <p:nvSpPr>
          <p:cNvPr id="98" name="CustomShape 3"/>
          <p:cNvSpPr/>
          <p:nvPr/>
        </p:nvSpPr>
        <p:spPr>
          <a:xfrm>
            <a:off x="2050920" y="549360"/>
            <a:ext cx="1653840" cy="146952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99" name="CustomShape 4"/>
          <p:cNvSpPr/>
          <p:nvPr/>
        </p:nvSpPr>
        <p:spPr>
          <a:xfrm>
            <a:off x="5075280" y="838080"/>
            <a:ext cx="2160360" cy="35856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1f497d"/>
                </a:solidFill>
                <a:latin typeface="Univers"/>
              </a:rPr>
              <a:t>лет стажа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1400">
                <a:solidFill>
                  <a:srgbClr val="1f497d"/>
                </a:solidFill>
                <a:latin typeface="Arial"/>
              </a:rPr>
              <a:t> </a:t>
            </a:r>
            <a:r>
              <a:rPr b="1" lang="ru-RU" sz="1400">
                <a:solidFill>
                  <a:srgbClr val="1f497d"/>
                </a:solidFill>
                <a:latin typeface="Arial"/>
              </a:rPr>
              <a:t>(</a:t>
            </a:r>
            <a:r>
              <a:rPr b="1" lang="ru-RU" sz="1400">
                <a:solidFill>
                  <a:srgbClr val="1f497d"/>
                </a:solidFill>
                <a:latin typeface="Univers"/>
              </a:rPr>
              <a:t>с 2024 года</a:t>
            </a:r>
            <a:r>
              <a:rPr b="1" lang="ru-RU" sz="1400">
                <a:solidFill>
                  <a:srgbClr val="1f497d"/>
                </a:solidFill>
                <a:latin typeface="Arial"/>
              </a:rPr>
              <a:t>)</a:t>
            </a:r>
            <a:endParaRPr/>
          </a:p>
        </p:txBody>
      </p:sp>
      <p:sp>
        <p:nvSpPr>
          <p:cNvPr id="100" name="CustomShape 5"/>
          <p:cNvSpPr/>
          <p:nvPr/>
        </p:nvSpPr>
        <p:spPr>
          <a:xfrm>
            <a:off x="684360" y="1413000"/>
            <a:ext cx="2376000" cy="237600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12000">
                <a:solidFill>
                  <a:srgbClr val="1f497d"/>
                </a:solidFill>
                <a:latin typeface="Univers"/>
              </a:rPr>
              <a:t>30</a:t>
            </a:r>
            <a:r>
              <a:rPr b="1" lang="ru-RU" sz="12000">
                <a:solidFill>
                  <a:srgbClr val="000000"/>
                </a:solidFill>
                <a:latin typeface="Univers"/>
              </a:rPr>
              <a:t> </a:t>
            </a:r>
            <a:endParaRPr/>
          </a:p>
        </p:txBody>
      </p:sp>
      <p:sp>
        <p:nvSpPr>
          <p:cNvPr id="101" name="CustomShape 6"/>
          <p:cNvSpPr/>
          <p:nvPr/>
        </p:nvSpPr>
        <p:spPr>
          <a:xfrm>
            <a:off x="2409840" y="2133720"/>
            <a:ext cx="4033440" cy="35856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1f497d"/>
                </a:solidFill>
                <a:latin typeface="Univers"/>
              </a:rPr>
              <a:t>пенсионных баллов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1400">
                <a:solidFill>
                  <a:srgbClr val="1f497d"/>
                </a:solidFill>
                <a:latin typeface="Arial"/>
              </a:rPr>
              <a:t>(с 2025 года)</a:t>
            </a:r>
            <a:endParaRPr/>
          </a:p>
        </p:txBody>
      </p:sp>
      <p:sp>
        <p:nvSpPr>
          <p:cNvPr id="102" name="CustomShape 7"/>
          <p:cNvSpPr/>
          <p:nvPr/>
        </p:nvSpPr>
        <p:spPr>
          <a:xfrm>
            <a:off x="3203640" y="2781360"/>
            <a:ext cx="4679640" cy="237600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12000">
                <a:solidFill>
                  <a:srgbClr val="1f497d"/>
                </a:solidFill>
                <a:latin typeface="Univers"/>
              </a:rPr>
              <a:t>55/60</a:t>
            </a:r>
            <a:r>
              <a:rPr b="1" lang="ru-RU" sz="12000">
                <a:solidFill>
                  <a:srgbClr val="000000"/>
                </a:solidFill>
                <a:latin typeface="Univers"/>
              </a:rPr>
              <a:t> </a:t>
            </a:r>
            <a:endParaRPr/>
          </a:p>
        </p:txBody>
      </p:sp>
      <p:sp>
        <p:nvSpPr>
          <p:cNvPr id="103" name="CustomShape 8"/>
          <p:cNvSpPr/>
          <p:nvPr/>
        </p:nvSpPr>
        <p:spPr>
          <a:xfrm>
            <a:off x="395280" y="3502080"/>
            <a:ext cx="4033440" cy="35856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1f497d"/>
                </a:solidFill>
                <a:latin typeface="Univers"/>
              </a:rPr>
              <a:t>достижение</a:t>
            </a:r>
            <a:endParaRPr/>
          </a:p>
        </p:txBody>
      </p:sp>
      <p:sp>
        <p:nvSpPr>
          <p:cNvPr id="104" name="CustomShape 9"/>
          <p:cNvSpPr/>
          <p:nvPr/>
        </p:nvSpPr>
        <p:spPr>
          <a:xfrm>
            <a:off x="7524720" y="3430440"/>
            <a:ext cx="1007640" cy="358560"/>
          </a:xfrm>
          <a:prstGeom prst="rect">
            <a:avLst/>
          </a:prstGeom>
          <a:noFill/>
          <a:ln w="9360"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1f497d"/>
                </a:solidFill>
                <a:latin typeface="Univers"/>
              </a:rPr>
              <a:t>лет</a:t>
            </a:r>
            <a:endParaRPr/>
          </a:p>
        </p:txBody>
      </p:sp>
      <p:pic>
        <p:nvPicPr>
          <p:cNvPr descr="" id="105" name="Picture 12"/>
          <p:cNvPicPr/>
          <p:nvPr/>
        </p:nvPicPr>
        <p:blipFill>
          <a:blip r:embed="rId1"/>
          <a:stretch>
            <a:fillRect/>
          </a:stretch>
        </p:blipFill>
        <p:spPr>
          <a:xfrm>
            <a:off x="7631280" y="4005360"/>
            <a:ext cx="428400" cy="863280"/>
          </a:xfrm>
          <a:prstGeom prst="rect">
            <a:avLst/>
          </a:prstGeom>
          <a:ln w="9360">
            <a:noFill/>
          </a:ln>
        </p:spPr>
      </p:pic>
      <p:pic>
        <p:nvPicPr>
          <p:cNvPr descr="" id="106" name="Picture 13"/>
          <p:cNvPicPr/>
          <p:nvPr/>
        </p:nvPicPr>
        <p:blipFill>
          <a:blip r:embed="rId2"/>
          <a:stretch>
            <a:fillRect/>
          </a:stretch>
        </p:blipFill>
        <p:spPr>
          <a:xfrm>
            <a:off x="3059280" y="4040280"/>
            <a:ext cx="396360" cy="828360"/>
          </a:xfrm>
          <a:prstGeom prst="rect">
            <a:avLst/>
          </a:prstGeom>
          <a:ln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685800" y="1052640"/>
            <a:ext cx="7772040" cy="5774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2800">
                <a:solidFill>
                  <a:srgbClr val="ff0000"/>
                </a:solidFill>
                <a:latin typeface="Univers"/>
              </a:rPr>
              <a:t>Важно: </a:t>
            </a:r>
            <a:endParaRPr/>
          </a:p>
        </p:txBody>
      </p:sp>
      <p:sp>
        <p:nvSpPr>
          <p:cNvPr id="108" name="CustomShape 2"/>
          <p:cNvSpPr/>
          <p:nvPr/>
        </p:nvSpPr>
        <p:spPr>
          <a:xfrm>
            <a:off x="755640" y="1916280"/>
            <a:ext cx="7848360" cy="136800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          </a:t>
            </a:r>
            <a:r>
              <a:rPr b="1" lang="ru-RU" sz="2200">
                <a:solidFill>
                  <a:srgbClr val="1f497d"/>
                </a:solidFill>
                <a:latin typeface="Calibri"/>
              </a:rPr>
              <a:t>пенсия по инвалидности,</a:t>
            </a:r>
            <a:endParaRPr/>
          </a:p>
          <a:p>
            <a:pPr algn="just"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          </a:t>
            </a:r>
            <a:r>
              <a:rPr b="1" lang="ru-RU" sz="2200">
                <a:solidFill>
                  <a:srgbClr val="1f497d"/>
                </a:solidFill>
                <a:latin typeface="Calibri"/>
              </a:rPr>
              <a:t>пенсия по </a:t>
            </a:r>
            <a:r>
              <a:rPr b="1" lang="ru-RU" sz="2200">
                <a:solidFill>
                  <a:srgbClr val="1f497d"/>
                </a:solidFill>
                <a:latin typeface="Arial"/>
              </a:rPr>
              <a:t>случаю </a:t>
            </a:r>
            <a:r>
              <a:rPr b="1" lang="ru-RU" sz="2200">
                <a:solidFill>
                  <a:srgbClr val="1f497d"/>
                </a:solidFill>
                <a:latin typeface="Calibri"/>
              </a:rPr>
              <a:t>потер</a:t>
            </a:r>
            <a:r>
              <a:rPr b="1" lang="ru-RU" sz="2200">
                <a:solidFill>
                  <a:srgbClr val="1f497d"/>
                </a:solidFill>
                <a:latin typeface="Arial"/>
              </a:rPr>
              <a:t>и</a:t>
            </a:r>
            <a:r>
              <a:rPr b="1" lang="ru-RU" sz="2200">
                <a:solidFill>
                  <a:srgbClr val="1f497d"/>
                </a:solidFill>
                <a:latin typeface="Calibri"/>
              </a:rPr>
              <a:t> кормильца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b="1" lang="ru-RU" sz="2200">
                <a:solidFill>
                  <a:srgbClr val="1f497d"/>
                </a:solidFill>
                <a:latin typeface="Calibri"/>
              </a:rPr>
              <a:t>назначаются при наличии любого стажа. </a:t>
            </a:r>
            <a:endParaRPr/>
          </a:p>
        </p:txBody>
      </p:sp>
      <p:sp>
        <p:nvSpPr>
          <p:cNvPr id="109" name="CustomShape 3"/>
          <p:cNvSpPr/>
          <p:nvPr/>
        </p:nvSpPr>
        <p:spPr>
          <a:xfrm>
            <a:off x="727200" y="4076640"/>
            <a:ext cx="7848360" cy="122364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80000"/>
              </a:lnSpc>
            </a:pPr>
            <a:r>
              <a:rPr b="1" lang="ru-RU" sz="2200">
                <a:solidFill>
                  <a:srgbClr val="ff0000"/>
                </a:solidFill>
                <a:latin typeface="Calibri"/>
              </a:rPr>
              <a:t>Все условия назначения досрочных пенсий сохраняются! </a:t>
            </a:r>
            <a:endParaRPr/>
          </a:p>
        </p:txBody>
      </p:sp>
      <p:pic>
        <p:nvPicPr>
          <p:cNvPr descr="" id="110" name="Picture 6"/>
          <p:cNvPicPr/>
          <p:nvPr/>
        </p:nvPicPr>
        <p:blipFill>
          <a:blip r:embed="rId1"/>
          <a:stretch>
            <a:fillRect/>
          </a:stretch>
        </p:blipFill>
        <p:spPr>
          <a:xfrm>
            <a:off x="709560" y="2008080"/>
            <a:ext cx="664920" cy="62496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685800" y="547560"/>
            <a:ext cx="7772040" cy="5774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2800">
                <a:solidFill>
                  <a:srgbClr val="1f497d"/>
                </a:solidFill>
                <a:latin typeface="Univers"/>
              </a:rPr>
              <a:t>Работай дольше, </a:t>
            </a:r>
            <a:r>
              <a:rPr b="1" lang="ru-RU" sz="2800">
                <a:solidFill>
                  <a:srgbClr val="ff0000"/>
                </a:solidFill>
                <a:latin typeface="Univers"/>
              </a:rPr>
              <a:t>получай больше!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1042920" y="5180040"/>
            <a:ext cx="7129080" cy="769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80000"/>
              </a:lnSpc>
            </a:pPr>
            <a:r>
              <a:rPr b="1" lang="ru-RU" sz="2200">
                <a:solidFill>
                  <a:srgbClr val="969696"/>
                </a:solidFill>
                <a:latin typeface="Calibri"/>
              </a:rPr>
              <a:t>В новой пенсионной формуле размер страховой пенсии напрямую зависит от стажа, заработка и возраста выхода на пенсию.</a:t>
            </a:r>
            <a:endParaRPr/>
          </a:p>
        </p:txBody>
      </p:sp>
      <p:sp>
        <p:nvSpPr>
          <p:cNvPr id="113" name="CustomShape 3"/>
          <p:cNvSpPr/>
          <p:nvPr/>
        </p:nvSpPr>
        <p:spPr>
          <a:xfrm>
            <a:off x="1332000" y="2276640"/>
            <a:ext cx="3673080" cy="1728360"/>
          </a:xfrm>
          <a:prstGeom prst="rightArrow">
            <a:avLst>
              <a:gd fmla="val 50000" name="adj1"/>
              <a:gd fmla="val 53122" name="adj2"/>
            </a:avLst>
          </a:prstGeom>
          <a:solidFill>
            <a:srgbClr val="ffcc00"/>
          </a:solidFill>
          <a:ln w="9360">
            <a:solidFill>
              <a:srgbClr val="000000"/>
            </a:solidFill>
            <a:miter/>
          </a:ln>
        </p:spPr>
      </p:sp>
      <p:sp>
        <p:nvSpPr>
          <p:cNvPr id="114" name="CustomShape 4"/>
          <p:cNvSpPr/>
          <p:nvPr/>
        </p:nvSpPr>
        <p:spPr>
          <a:xfrm>
            <a:off x="5219640" y="1628640"/>
            <a:ext cx="1871280" cy="3024000"/>
          </a:xfrm>
          <a:prstGeom prst="upArrow">
            <a:avLst>
              <a:gd fmla="val 50000" name="adj1"/>
              <a:gd fmla="val 40394" name="adj2"/>
            </a:avLst>
          </a:prstGeom>
          <a:solidFill>
            <a:srgbClr val="99cc00"/>
          </a:solidFill>
          <a:ln w="9360">
            <a:solidFill>
              <a:srgbClr val="000000"/>
            </a:solidFill>
            <a:miter/>
          </a:ln>
        </p:spPr>
      </p:sp>
      <p:pic>
        <p:nvPicPr>
          <p:cNvPr descr="" id="115" name="Picture 7"/>
          <p:cNvPicPr/>
          <p:nvPr/>
        </p:nvPicPr>
        <p:blipFill>
          <a:blip r:embed="rId1"/>
          <a:stretch>
            <a:fillRect/>
          </a:stretch>
        </p:blipFill>
        <p:spPr>
          <a:xfrm>
            <a:off x="2340000" y="2724120"/>
            <a:ext cx="936360" cy="845640"/>
          </a:xfrm>
          <a:prstGeom prst="rect">
            <a:avLst/>
          </a:prstGeom>
          <a:ln w="9360">
            <a:noFill/>
          </a:ln>
        </p:spPr>
      </p:pic>
      <p:pic>
        <p:nvPicPr>
          <p:cNvPr descr="" id="116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5826240" y="2708280"/>
            <a:ext cx="690120" cy="1007640"/>
          </a:xfrm>
          <a:prstGeom prst="rect">
            <a:avLst/>
          </a:prstGeom>
          <a:ln w="9360"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