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</p:sldIdLst>
  <p:sldSz cx="9906000" cy="6858000"/>
  <p:notesSz cx="6808787" cy="99409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 spc="-1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0CB0DB5-5B45-48B6-82F2-5DA92649ED98}" type="slidenum">
              <a:rPr lang="ru-RU" sz="1400" spc="-1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681120" y="4721400"/>
            <a:ext cx="5446440" cy="44733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3855960" y="9443880"/>
            <a:ext cx="2950920" cy="49500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4B62D5B-B0E7-4232-A913-93319CABB243}" type="slidenum">
              <a:rPr lang="ru-RU" sz="1200" spc="-1" strike="noStrike"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797280" y="2526840"/>
            <a:ext cx="544788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588720" y="252684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797280" y="252684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4229280" y="616320"/>
            <a:ext cx="4583520" cy="365724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4229280" y="616320"/>
            <a:ext cx="4583520" cy="3657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12920" y="4993920"/>
            <a:ext cx="6356160" cy="242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797280" y="252684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588720" y="252684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797280" y="2526840"/>
            <a:ext cx="544788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797280" y="2526840"/>
            <a:ext cx="544788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88720" y="252684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797280" y="252684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4229280" y="616320"/>
            <a:ext cx="4583520" cy="36572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4229280" y="616320"/>
            <a:ext cx="4583520" cy="3657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12920" y="4993920"/>
            <a:ext cx="6356160" cy="2421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797280" y="252684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3657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588720" y="252684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12920" y="4743000"/>
            <a:ext cx="6356160" cy="10242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79728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588720" y="616680"/>
            <a:ext cx="265824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797280" y="2526840"/>
            <a:ext cx="5447880" cy="174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7429680" y="549360"/>
            <a:ext cx="1980720" cy="585108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Образец заголовка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360" y="549360"/>
            <a:ext cx="6768720" cy="5851080"/>
          </a:xfrm>
          <a:prstGeom prst="rect">
            <a:avLst/>
          </a:prstGeom>
        </p:spPr>
        <p:txBody>
          <a:bodyPr lIns="45720" rIns="45720" tIns="91440" bIns="9144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Шестой уровень структуры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</a:t>
            </a:r>
            <a:endParaRPr/>
          </a:p>
          <a:p>
            <a:pPr lvl="2" marL="1143000" indent="-22824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ru-RU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</a:t>
            </a:r>
            <a:endParaRPr/>
          </a:p>
          <a:p>
            <a:pPr lvl="3" marL="1600200" indent="-22824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Четвертый уровень</a:t>
            </a:r>
            <a:endParaRPr/>
          </a:p>
          <a:p>
            <a:pPr lvl="4" marL="2057400" indent="-228240">
              <a:lnSpc>
                <a:spcPct val="100000"/>
              </a:lnSpc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ru-RU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1.6.16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384720" y="76320"/>
            <a:ext cx="3631680" cy="2887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915400" y="6477120"/>
            <a:ext cx="825120" cy="24408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925025D1-BBD2-4585-A9AA-94D633106975}" type="slidenum">
              <a:rPr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Line 2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Line 3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3797280" y="616680"/>
            <a:ext cx="5447880" cy="36572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12920" y="4993920"/>
            <a:ext cx="6356160" cy="52200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Образец заголовка</a:t>
            </a:r>
            <a:endParaRPr/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12920" y="5533200"/>
            <a:ext cx="6356160" cy="767880"/>
          </a:xfrm>
          <a:prstGeom prst="rect">
            <a:avLst/>
          </a:prstGeom>
        </p:spPr>
        <p:txBody>
          <a:bodyPr lIns="109800" t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48" name="PlaceHolder 7"/>
          <p:cNvSpPr>
            <a:spLocks noGrp="1"/>
          </p:cNvSpPr>
          <p:nvPr>
            <p:ph type="dt"/>
          </p:nvPr>
        </p:nvSpPr>
        <p:spPr>
          <a:xfrm>
            <a:off x="7016760" y="76320"/>
            <a:ext cx="272376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1.6.16</a:t>
            </a:r>
            <a:endParaRPr/>
          </a:p>
        </p:txBody>
      </p:sp>
      <p:sp>
        <p:nvSpPr>
          <p:cNvPr id="49" name="PlaceHolder 8"/>
          <p:cNvSpPr>
            <a:spLocks noGrp="1"/>
          </p:cNvSpPr>
          <p:nvPr>
            <p:ph type="ftr"/>
          </p:nvPr>
        </p:nvSpPr>
        <p:spPr>
          <a:xfrm>
            <a:off x="3384720" y="76320"/>
            <a:ext cx="3631680" cy="2887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50" name="PlaceHolder 9"/>
          <p:cNvSpPr>
            <a:spLocks noGrp="1"/>
          </p:cNvSpPr>
          <p:nvPr>
            <p:ph type="sldNum"/>
          </p:nvPr>
        </p:nvSpPr>
        <p:spPr>
          <a:xfrm>
            <a:off x="8915400" y="6477120"/>
            <a:ext cx="825120" cy="24408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793609EE-F0FC-496C-9C87-0B6991089804}" type="slidenum">
              <a:rPr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283200" y="0"/>
            <a:ext cx="3275640" cy="94212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1" name="CustomShape 2"/>
          <p:cNvSpPr/>
          <p:nvPr/>
        </p:nvSpPr>
        <p:spPr>
          <a:xfrm flipV="1">
            <a:off x="6594480" y="4075920"/>
            <a:ext cx="3311280" cy="2387160"/>
          </a:xfrm>
          <a:prstGeom prst="flowChartOffpageConnector">
            <a:avLst/>
          </a:prstGeom>
          <a:solidFill>
            <a:srgbClr val="ff66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Рисунок 12" descr=""/>
          <p:cNvPicPr/>
          <p:nvPr/>
        </p:nvPicPr>
        <p:blipFill>
          <a:blip r:embed="rId1"/>
          <a:stretch/>
        </p:blipFill>
        <p:spPr>
          <a:xfrm>
            <a:off x="6603840" y="6091200"/>
            <a:ext cx="3312720" cy="766440"/>
          </a:xfrm>
          <a:prstGeom prst="rect">
            <a:avLst/>
          </a:prstGeom>
          <a:ln w="9360">
            <a:solidFill>
              <a:schemeClr val="bg1"/>
            </a:solidFill>
            <a:miter/>
          </a:ln>
        </p:spPr>
      </p:pic>
      <p:pic>
        <p:nvPicPr>
          <p:cNvPr id="93" name="Picture 6" descr=""/>
          <p:cNvPicPr/>
          <p:nvPr/>
        </p:nvPicPr>
        <p:blipFill>
          <a:blip r:embed="rId2"/>
          <a:stretch/>
        </p:blipFill>
        <p:spPr>
          <a:xfrm>
            <a:off x="6608880" y="6208560"/>
            <a:ext cx="649080" cy="64908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6594480" y="4365720"/>
            <a:ext cx="3311280" cy="1705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Единый портал государственных услуг (ЕПГУ) и Личный кабинет застрахованного лица (ЛКЗЛ)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5" name="CustomShape 4"/>
          <p:cNvSpPr/>
          <p:nvPr/>
        </p:nvSpPr>
        <p:spPr>
          <a:xfrm>
            <a:off x="7148520" y="6157800"/>
            <a:ext cx="2731680" cy="547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государственное учреждение – Отделение Пенсионного фонда Российской Федерации по Курганской области</a:t>
            </a:r>
            <a:endParaRPr/>
          </a:p>
        </p:txBody>
      </p:sp>
      <p:sp>
        <p:nvSpPr>
          <p:cNvPr id="96" name="CustomShape 5"/>
          <p:cNvSpPr/>
          <p:nvPr/>
        </p:nvSpPr>
        <p:spPr>
          <a:xfrm>
            <a:off x="0" y="3716280"/>
            <a:ext cx="3153960" cy="295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7" name="Picture 26" descr=""/>
          <p:cNvPicPr/>
          <p:nvPr/>
        </p:nvPicPr>
        <p:blipFill>
          <a:blip r:embed="rId3"/>
          <a:stretch/>
        </p:blipFill>
        <p:spPr>
          <a:xfrm>
            <a:off x="6608880" y="1628640"/>
            <a:ext cx="3296880" cy="244908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6"/>
          <p:cNvSpPr/>
          <p:nvPr/>
        </p:nvSpPr>
        <p:spPr>
          <a:xfrm>
            <a:off x="3079440" y="5036760"/>
            <a:ext cx="3514680" cy="202284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274f7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Телефоны и адреса </a:t>
            </a:r>
            <a:r>
              <a:rPr b="1" lang="ru-RU" sz="15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территориальных органов ПФР по Курганской области можно узнать по телефонам горячей линии: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(3522) 44 07 69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44 02 73 или на сайте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 u="sng">
                <a:solidFill>
                  <a:srgbClr val="00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www.pfrf.ru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9" name="CustomShape 7"/>
          <p:cNvSpPr/>
          <p:nvPr/>
        </p:nvSpPr>
        <p:spPr>
          <a:xfrm>
            <a:off x="0" y="1773360"/>
            <a:ext cx="3223800" cy="4899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1360" indent="-171000" algn="ctr">
              <a:lnSpc>
                <a:spcPct val="100000"/>
              </a:lnSpc>
            </a:pPr>
            <a:r>
              <a:rPr lang="ru-RU" sz="16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Подать заявление:</a:t>
            </a:r>
            <a:endParaRPr/>
          </a:p>
          <a:p>
            <a:pPr marL="171360" indent="-171000" algn="ctr">
              <a:lnSpc>
                <a:spcPct val="100000"/>
              </a:lnSpc>
            </a:pP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на назначении пенсии;</a:t>
            </a: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на получение государственного сертификата на материнский (семейный) капитал;</a:t>
            </a: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на распоряжение средствами материнского (семейного) капитала;</a:t>
            </a: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на доставку пенсии.</a:t>
            </a:r>
            <a:endParaRPr/>
          </a:p>
          <a:p>
            <a:pPr marL="171360" indent="-171000">
              <a:lnSpc>
                <a:spcPct val="100000"/>
              </a:lnSpc>
            </a:pPr>
            <a:endParaRPr/>
          </a:p>
          <a:p>
            <a:pPr marL="171360" indent="-171000" algn="ctr">
              <a:lnSpc>
                <a:spcPct val="100000"/>
              </a:lnSpc>
            </a:pPr>
            <a:r>
              <a:rPr lang="ru-RU" sz="16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Получить справку</a:t>
            </a:r>
            <a:r>
              <a:rPr lang="ru-RU" sz="16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/>
          </a:p>
          <a:p>
            <a:pPr marL="171360" indent="-171000" algn="ctr">
              <a:lnSpc>
                <a:spcPct val="100000"/>
              </a:lnSpc>
            </a:pPr>
            <a:r>
              <a:rPr lang="ru-RU" sz="16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(или </a:t>
            </a:r>
            <a:r>
              <a:rPr lang="ru-RU" sz="16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</a:t>
            </a:r>
            <a:r>
              <a:rPr lang="ru-RU" sz="16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нформацию):</a:t>
            </a:r>
            <a:endParaRPr/>
          </a:p>
          <a:p>
            <a:pPr marL="171360" indent="-171000" algn="ctr">
              <a:lnSpc>
                <a:spcPct val="100000"/>
              </a:lnSpc>
            </a:pP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 размере пенсии и иных социальных выплатах;</a:t>
            </a: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 размере материнского (семейного) капитала</a:t>
            </a: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 состоянии индивидуального лицевого счета;</a:t>
            </a: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 предоставлении набора социальных услуг.</a:t>
            </a:r>
            <a:endParaRPr/>
          </a:p>
        </p:txBody>
      </p:sp>
      <p:sp>
        <p:nvSpPr>
          <p:cNvPr id="100" name="CustomShape 8"/>
          <p:cNvSpPr/>
          <p:nvPr/>
        </p:nvSpPr>
        <p:spPr>
          <a:xfrm>
            <a:off x="3152880" y="1700280"/>
            <a:ext cx="3455640" cy="3377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1360" indent="-171000" algn="ctr">
              <a:lnSpc>
                <a:spcPct val="100000"/>
              </a:lnSpc>
            </a:pPr>
            <a:r>
              <a:rPr lang="ru-RU" sz="16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Как и прежде, заявление можно подать:</a:t>
            </a:r>
            <a:endParaRPr/>
          </a:p>
          <a:p>
            <a:pPr marL="171360" indent="-171000">
              <a:lnSpc>
                <a:spcPct val="100000"/>
              </a:lnSpc>
            </a:pP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14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лично</a:t>
            </a: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обратившись в территориальный орган Пенсионного фонда или в многофункциональный центр предоставления государственных и муниципальных услуг  по месту жительства (пребывания) или фактического проживания;</a:t>
            </a:r>
            <a:endParaRPr/>
          </a:p>
          <a:p>
            <a:pPr marL="171360" indent="-171000">
              <a:lnSpc>
                <a:spcPct val="100000"/>
              </a:lnSpc>
              <a:buClr>
                <a:srgbClr val="a5644e"/>
              </a:buClr>
              <a:buFont typeface="StarSymbol"/>
              <a:buChar char="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ru-RU" sz="1400" spc="-1" strike="noStrike" u="sng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 почте</a:t>
            </a: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, путем отправки заявления и документов, заверенных в установленном законом порядке, по Почте России</a:t>
            </a:r>
            <a:endParaRPr/>
          </a:p>
        </p:txBody>
      </p:sp>
      <p:sp>
        <p:nvSpPr>
          <p:cNvPr id="101" name="CustomShape 9"/>
          <p:cNvSpPr/>
          <p:nvPr/>
        </p:nvSpPr>
        <p:spPr>
          <a:xfrm>
            <a:off x="0" y="0"/>
            <a:ext cx="3276360" cy="1628280"/>
          </a:xfrm>
          <a:prstGeom prst="rect">
            <a:avLst/>
          </a:prstGeom>
          <a:solidFill>
            <a:srgbClr val="ff66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Кроме этого, сервисы ЕПГУ и ЛКЗЛ позволяют получить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электронном виде следующие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государственные услуги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Пенсионного фонда РФ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2" name="CustomShape 10"/>
          <p:cNvSpPr/>
          <p:nvPr/>
        </p:nvSpPr>
        <p:spPr>
          <a:xfrm>
            <a:off x="3224160" y="0"/>
            <a:ext cx="3384360" cy="1628280"/>
          </a:xfrm>
          <a:prstGeom prst="rect">
            <a:avLst/>
          </a:prstGeom>
          <a:solidFill>
            <a:srgbClr val="ff66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Другие способы подачи заявления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 выдаче государственного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сертификата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 материнский (семейный)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капитал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3" name="CustomShape 11"/>
          <p:cNvSpPr/>
          <p:nvPr/>
        </p:nvSpPr>
        <p:spPr>
          <a:xfrm>
            <a:off x="6681960" y="189000"/>
            <a:ext cx="309528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74f7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 получении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74f7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государственных услуг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74f7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электронном виде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8985240" y="1341360"/>
            <a:ext cx="920520" cy="663120"/>
          </a:xfrm>
          <a:prstGeom prst="rect">
            <a:avLst/>
          </a:prstGeom>
          <a:ln w="9360"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15840" y="1052640"/>
            <a:ext cx="3276360" cy="5722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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того, чтобы воспользоваться услугой, необходимо иметь доступ к Интернету и пройти регистрацию в Единой системе идентификации и аутентификации (ЕСИА)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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зарегистрироваться в ЕСИА можно в Центрах обслуживания, расположенных в многофункциональных центрах предоставления государственных и муниципальных услуг и в территориальных органах Пенсионного фонда РФ</a:t>
            </a:r>
            <a:endParaRPr/>
          </a:p>
          <a:p>
            <a:pPr marL="171360" indent="-171000" algn="just">
              <a:lnSpc>
                <a:spcPct val="100000"/>
              </a:lnSpc>
            </a:pPr>
            <a:endParaRPr/>
          </a:p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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электронные сервисы, с помощью которых можно подать заявление в электронном виде и перечень необходимых документов размещены на сайтах: ЕПГУ-</a:t>
            </a:r>
            <a:r>
              <a:rPr b="1" lang="ru-RU" sz="16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16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</a:t>
            </a:r>
            <a:r>
              <a:rPr lang="ru-RU" sz="16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ПФР</a:t>
            </a:r>
            <a:r>
              <a:rPr b="1" lang="ru-RU" sz="16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b="1" lang="ru-RU" sz="16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/>
          </a:p>
          <a:p>
            <a:pPr marL="171360" indent="-171000" algn="just">
              <a:lnSpc>
                <a:spcPct val="100000"/>
              </a:lnSpc>
            </a:pPr>
            <a:endParaRPr/>
          </a:p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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заявление подаётся путем заполнения персональных данных заявителя и данных о детях 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3224160" y="0"/>
            <a:ext cx="3276360" cy="1052280"/>
          </a:xfrm>
          <a:prstGeom prst="rect">
            <a:avLst/>
          </a:prstGeom>
          <a:solidFill>
            <a:srgbClr val="ff66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Возможность подачи заявления о выдаче государственного сертификата на материнский (семейный) капитал в электронном виде</a:t>
            </a:r>
            <a:endParaRPr/>
          </a:p>
        </p:txBody>
      </p:sp>
      <p:sp>
        <p:nvSpPr>
          <p:cNvPr id="107" name="CustomShape 3"/>
          <p:cNvSpPr/>
          <p:nvPr/>
        </p:nvSpPr>
        <p:spPr>
          <a:xfrm>
            <a:off x="0" y="0"/>
            <a:ext cx="3223800" cy="1052280"/>
          </a:xfrm>
          <a:prstGeom prst="rect">
            <a:avLst/>
          </a:prstGeom>
          <a:solidFill>
            <a:srgbClr val="ff66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Возможность подачи заявления о выдаче государственного сертификата на материнский (семейный) капитал в электронном виде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8" name="CustomShape 4"/>
          <p:cNvSpPr/>
          <p:nvPr/>
        </p:nvSpPr>
        <p:spPr>
          <a:xfrm>
            <a:off x="6465960" y="0"/>
            <a:ext cx="3439800" cy="1052280"/>
          </a:xfrm>
          <a:prstGeom prst="rect">
            <a:avLst/>
          </a:prstGeom>
          <a:solidFill>
            <a:srgbClr val="ff66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Схема подачи заявления в электронном виде</a:t>
            </a:r>
            <a:endParaRPr/>
          </a:p>
        </p:txBody>
      </p:sp>
      <p:pic>
        <p:nvPicPr>
          <p:cNvPr id="109" name="Рисунок 44" descr=""/>
          <p:cNvPicPr/>
          <p:nvPr/>
        </p:nvPicPr>
        <p:blipFill>
          <a:blip r:embed="rId2"/>
          <a:stretch/>
        </p:blipFill>
        <p:spPr>
          <a:xfrm>
            <a:off x="9056520" y="1989000"/>
            <a:ext cx="458280" cy="43308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5"/>
          <p:cNvSpPr/>
          <p:nvPr/>
        </p:nvSpPr>
        <p:spPr>
          <a:xfrm>
            <a:off x="6681960" y="1341360"/>
            <a:ext cx="1150560" cy="57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Женщина, имеющая право на получение сертификата</a:t>
            </a:r>
            <a:endParaRPr/>
          </a:p>
        </p:txBody>
      </p:sp>
      <p:sp>
        <p:nvSpPr>
          <p:cNvPr id="111" name="CustomShape 6"/>
          <p:cNvSpPr/>
          <p:nvPr/>
        </p:nvSpPr>
        <p:spPr>
          <a:xfrm rot="5400000">
            <a:off x="8349480" y="1761120"/>
            <a:ext cx="180720" cy="636120"/>
          </a:xfrm>
          <a:prstGeom prst="upDownArrow">
            <a:avLst>
              <a:gd name="adj1" fmla="val 50000"/>
              <a:gd name="adj2" fmla="val 39898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Рисунок 44" descr=""/>
          <p:cNvPicPr/>
          <p:nvPr/>
        </p:nvPicPr>
        <p:blipFill>
          <a:blip r:embed="rId3"/>
          <a:stretch/>
        </p:blipFill>
        <p:spPr>
          <a:xfrm>
            <a:off x="9274320" y="2276640"/>
            <a:ext cx="466200" cy="47124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7"/>
          <p:cNvSpPr/>
          <p:nvPr/>
        </p:nvSpPr>
        <p:spPr>
          <a:xfrm>
            <a:off x="3224160" y="1125360"/>
            <a:ext cx="3276360" cy="563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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 подачи заявления в электронном виде заявителю, в его личный кабинет, будет направлено уведомление о приеме заявления  </a:t>
            </a:r>
            <a:endParaRPr/>
          </a:p>
          <a:p>
            <a:pPr marL="171360" indent="-171000" algn="just">
              <a:lnSpc>
                <a:spcPct val="100000"/>
              </a:lnSpc>
            </a:pPr>
            <a:endParaRPr/>
          </a:p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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течение 5 рабочих дней после направления электронного заявления, необходимо прийти в территориальный орган ПФР по месту жительства (пребывания) или фактического проживания и предоставить необходимые документы</a:t>
            </a:r>
            <a:endParaRPr/>
          </a:p>
          <a:p>
            <a:pPr marL="171360" indent="-171000" algn="just">
              <a:lnSpc>
                <a:spcPct val="100000"/>
              </a:lnSpc>
            </a:pPr>
            <a:endParaRPr/>
          </a:p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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течение месяца орган Пенсионного фонда рассматривает поступившее заявление и документы, и принимает решение о выдаче государственного сертификата на материнский (семейный) капитал или об отказе в выдаче (при наличии соответствующих оснований) и уведомляет об этом заявителя</a:t>
            </a:r>
            <a:endParaRPr/>
          </a:p>
        </p:txBody>
      </p:sp>
      <p:pic>
        <p:nvPicPr>
          <p:cNvPr id="114" name="Picture 46" descr=""/>
          <p:cNvPicPr/>
          <p:nvPr/>
        </p:nvPicPr>
        <p:blipFill>
          <a:blip r:embed="rId4"/>
          <a:stretch/>
        </p:blipFill>
        <p:spPr>
          <a:xfrm>
            <a:off x="6681960" y="1916280"/>
            <a:ext cx="1150560" cy="791640"/>
          </a:xfrm>
          <a:prstGeom prst="rect">
            <a:avLst/>
          </a:prstGeom>
          <a:ln w="9360">
            <a:noFill/>
          </a:ln>
        </p:spPr>
      </p:pic>
      <p:sp>
        <p:nvSpPr>
          <p:cNvPr id="115" name="CustomShape 8"/>
          <p:cNvSpPr/>
          <p:nvPr/>
        </p:nvSpPr>
        <p:spPr>
          <a:xfrm>
            <a:off x="7689960" y="2133720"/>
            <a:ext cx="1360080" cy="296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70000"/>
              </a:lnSpc>
            </a:pPr>
            <a:r>
              <a:rPr b="1"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уведомление </a:t>
            </a:r>
            <a:endParaRPr/>
          </a:p>
          <a:p>
            <a:pPr algn="ctr">
              <a:lnSpc>
                <a:spcPct val="70000"/>
              </a:lnSpc>
            </a:pPr>
            <a:r>
              <a:rPr b="1"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электронном виде</a:t>
            </a:r>
            <a:endParaRPr/>
          </a:p>
        </p:txBody>
      </p:sp>
      <p:pic>
        <p:nvPicPr>
          <p:cNvPr id="116" name="Picture 49" descr=""/>
          <p:cNvPicPr/>
          <p:nvPr/>
        </p:nvPicPr>
        <p:blipFill>
          <a:blip r:embed="rId5"/>
          <a:stretch/>
        </p:blipFill>
        <p:spPr>
          <a:xfrm>
            <a:off x="7832880" y="1341360"/>
            <a:ext cx="1152000" cy="623520"/>
          </a:xfrm>
          <a:prstGeom prst="rect">
            <a:avLst/>
          </a:prstGeom>
          <a:ln w="9360">
            <a:noFill/>
          </a:ln>
        </p:spPr>
      </p:pic>
      <p:sp>
        <p:nvSpPr>
          <p:cNvPr id="117" name="CustomShape 9"/>
          <p:cNvSpPr/>
          <p:nvPr/>
        </p:nvSpPr>
        <p:spPr>
          <a:xfrm>
            <a:off x="7832880" y="2349360"/>
            <a:ext cx="1296720" cy="142560"/>
          </a:xfrm>
          <a:prstGeom prst="rightArrow">
            <a:avLst>
              <a:gd name="adj1" fmla="val 50000"/>
              <a:gd name="adj2" fmla="val 226945"/>
            </a:avLst>
          </a:prstGeom>
          <a:solidFill>
            <a:schemeClr val="accent1"/>
          </a:solidFill>
          <a:ln w="93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10"/>
          <p:cNvSpPr/>
          <p:nvPr/>
        </p:nvSpPr>
        <p:spPr>
          <a:xfrm>
            <a:off x="7689960" y="2492280"/>
            <a:ext cx="1649160" cy="381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70000"/>
              </a:lnSpc>
            </a:pPr>
            <a:r>
              <a:rPr b="1" lang="ru-RU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документы на бумажном носителе в течение 5-ти рабочих дней</a:t>
            </a:r>
            <a:endParaRPr/>
          </a:p>
        </p:txBody>
      </p:sp>
      <p:sp>
        <p:nvSpPr>
          <p:cNvPr id="119" name="CustomShape 11"/>
          <p:cNvSpPr/>
          <p:nvPr/>
        </p:nvSpPr>
        <p:spPr>
          <a:xfrm>
            <a:off x="6594480" y="3716280"/>
            <a:ext cx="3311280" cy="2860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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Своевременное информирование заявителя о ходе рассмотрения и о результате рассмотрения заявления и документов</a:t>
            </a:r>
            <a:endParaRPr/>
          </a:p>
          <a:p>
            <a:pPr marL="171360" indent="-171000" algn="just">
              <a:lnSpc>
                <a:spcPct val="100000"/>
              </a:lnSpc>
            </a:pPr>
            <a:endParaRPr/>
          </a:p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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Сокращение времени приёма граждан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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Удобство подачи заявления (в любое время, не выходя из дома)</a:t>
            </a:r>
            <a:endParaRPr/>
          </a:p>
          <a:p>
            <a:pPr marL="171360" indent="-171000" algn="just">
              <a:lnSpc>
                <a:spcPct val="100000"/>
              </a:lnSpc>
            </a:pPr>
            <a:endParaRPr/>
          </a:p>
          <a:p>
            <a:pPr marL="171360" indent="-171000" algn="just">
              <a:lnSpc>
                <a:spcPct val="100000"/>
              </a:lnSpc>
              <a:buClr>
                <a:srgbClr val="a5644e"/>
              </a:buClr>
              <a:buFont typeface="Wingdings" charset="2"/>
              <a:buChar char=""/>
            </a:pPr>
            <a:r>
              <a:rPr lang="ru-RU" sz="1400" spc="-1" strike="noStrike">
                <a:solidFill>
                  <a:srgbClr val="a5644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Простота заполнения формы заявления.</a:t>
            </a:r>
            <a:endParaRPr/>
          </a:p>
        </p:txBody>
      </p:sp>
      <p:sp>
        <p:nvSpPr>
          <p:cNvPr id="120" name="CustomShape 12"/>
          <p:cNvSpPr/>
          <p:nvPr/>
        </p:nvSpPr>
        <p:spPr>
          <a:xfrm>
            <a:off x="6681960" y="2852640"/>
            <a:ext cx="3223800" cy="739440"/>
          </a:xfrm>
          <a:prstGeom prst="rect">
            <a:avLst/>
          </a:prstGeom>
          <a:solidFill>
            <a:srgbClr val="ff66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Основные положительные моменты подачи заявления в электронном виде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Application>LibreOffice/5.0.2.2$Windows_x86 LibreOffice_project/37b43f919e4de5eeaca9b9755ed688758a8251fe</Application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2014-07-21T11:12:54Z</dcterms:created>
  <dc:creator>3009</dc:creator>
  <dc:language>ru-RU</dc:language>
  <cp:lastModifiedBy>Куандыкова</cp:lastModifiedBy>
  <cp:lastPrinted>2016-06-01T16:22:17Z</cp:lastPrinted>
  <dcterms:modified xsi:type="dcterms:W3CDTF">2016-05-10T03:59:12Z</dcterms:modified>
  <cp:revision>104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