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charts/chart1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6" r:id="rId1"/>
  </p:sldMasterIdLst>
  <p:notesMasterIdLst>
    <p:notesMasterId r:id="rId34"/>
  </p:notesMasterIdLst>
  <p:sldIdLst>
    <p:sldId id="256" r:id="rId2"/>
    <p:sldId id="319" r:id="rId3"/>
    <p:sldId id="320" r:id="rId4"/>
    <p:sldId id="321" r:id="rId5"/>
    <p:sldId id="322" r:id="rId6"/>
    <p:sldId id="324" r:id="rId7"/>
    <p:sldId id="334" r:id="rId8"/>
    <p:sldId id="300" r:id="rId9"/>
    <p:sldId id="351" r:id="rId10"/>
    <p:sldId id="335" r:id="rId11"/>
    <p:sldId id="302" r:id="rId12"/>
    <p:sldId id="339" r:id="rId13"/>
    <p:sldId id="342" r:id="rId14"/>
    <p:sldId id="340" r:id="rId15"/>
    <p:sldId id="304" r:id="rId16"/>
    <p:sldId id="338" r:id="rId17"/>
    <p:sldId id="343" r:id="rId18"/>
    <p:sldId id="337" r:id="rId19"/>
    <p:sldId id="305" r:id="rId20"/>
    <p:sldId id="345" r:id="rId21"/>
    <p:sldId id="325" r:id="rId22"/>
    <p:sldId id="352" r:id="rId23"/>
    <p:sldId id="326" r:id="rId24"/>
    <p:sldId id="327" r:id="rId25"/>
    <p:sldId id="328" r:id="rId26"/>
    <p:sldId id="329" r:id="rId27"/>
    <p:sldId id="330" r:id="rId28"/>
    <p:sldId id="331" r:id="rId29"/>
    <p:sldId id="354" r:id="rId30"/>
    <p:sldId id="336" r:id="rId31"/>
    <p:sldId id="344" r:id="rId32"/>
    <p:sldId id="353" r:id="rId3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8" autoAdjust="0"/>
  </p:normalViewPr>
  <p:slideViewPr>
    <p:cSldViewPr>
      <p:cViewPr>
        <p:scale>
          <a:sx n="96" d="100"/>
          <a:sy n="96" d="100"/>
        </p:scale>
        <p:origin x="-378" y="-22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_____Microsoft_Excel1.xlsx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0.xlsx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6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7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8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9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Численность населения (на конец года),  человек</c:v>
                </c:pt>
              </c:strCache>
            </c:strRef>
          </c:tx>
          <c:invertIfNegative val="0"/>
          <c:cat>
            <c:numRef>
              <c:f>Лист1!$A$2:$A$11</c:f>
              <c:numCache>
                <c:formatCode>General</c:formatCode>
                <c:ptCount val="10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</c:numCache>
            </c:numRef>
          </c:cat>
          <c:val>
            <c:numRef>
              <c:f>Лист1!$B$2:$B$11</c:f>
              <c:numCache>
                <c:formatCode>General</c:formatCode>
                <c:ptCount val="10"/>
                <c:pt idx="0">
                  <c:v>16893</c:v>
                </c:pt>
                <c:pt idx="1">
                  <c:v>16470</c:v>
                </c:pt>
                <c:pt idx="2">
                  <c:v>15980</c:v>
                </c:pt>
                <c:pt idx="3">
                  <c:v>15521</c:v>
                </c:pt>
                <c:pt idx="4">
                  <c:v>15258</c:v>
                </c:pt>
                <c:pt idx="5">
                  <c:v>15095</c:v>
                </c:pt>
                <c:pt idx="6">
                  <c:v>15083</c:v>
                </c:pt>
                <c:pt idx="7">
                  <c:v>15117</c:v>
                </c:pt>
                <c:pt idx="8">
                  <c:v>14980</c:v>
                </c:pt>
                <c:pt idx="9">
                  <c:v>14804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21904768"/>
        <c:axId val="21906560"/>
        <c:axId val="0"/>
      </c:bar3DChart>
      <c:catAx>
        <c:axId val="2190476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i="1">
                <a:latin typeface="PT Astra Sans" pitchFamily="34" charset="-52"/>
                <a:ea typeface="PT Astra Sans" pitchFamily="34" charset="-52"/>
              </a:defRPr>
            </a:pPr>
            <a:endParaRPr lang="ru-RU"/>
          </a:p>
        </c:txPr>
        <c:crossAx val="21906560"/>
        <c:crosses val="autoZero"/>
        <c:auto val="1"/>
        <c:lblAlgn val="ctr"/>
        <c:lblOffset val="100"/>
        <c:noMultiLvlLbl val="0"/>
      </c:catAx>
      <c:valAx>
        <c:axId val="2190656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i="1">
                <a:latin typeface="PT Astra Sans" pitchFamily="34" charset="-52"/>
                <a:ea typeface="PT Astra Sans" pitchFamily="34" charset="-52"/>
              </a:defRPr>
            </a:pPr>
            <a:endParaRPr lang="ru-RU"/>
          </a:p>
        </c:txPr>
        <c:crossAx val="2190476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7953005221642038"/>
          <c:y val="0.70073709130358064"/>
          <c:w val="0.30666713360351266"/>
          <c:h val="0.19807766457321735"/>
        </c:manualLayout>
      </c:layout>
      <c:overlay val="0"/>
      <c:txPr>
        <a:bodyPr/>
        <a:lstStyle/>
        <a:p>
          <a:pPr>
            <a:defRPr sz="1400">
              <a:latin typeface="PT Astra Sans" pitchFamily="34" charset="-52"/>
              <a:ea typeface="PT Astra Sans" pitchFamily="34" charset="-52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 кв. м</c:v>
                </c:pt>
              </c:strCache>
            </c:strRef>
          </c:tx>
          <c:invertIfNegative val="0"/>
          <c:cat>
            <c:numRef>
              <c:f>Лист1!$A$2:$A$11</c:f>
              <c:numCache>
                <c:formatCode>General</c:formatCode>
                <c:ptCount val="10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</c:numCache>
            </c:numRef>
          </c:cat>
          <c:val>
            <c:numRef>
              <c:f>Лист1!$B$2:$B$11</c:f>
              <c:numCache>
                <c:formatCode>General</c:formatCode>
                <c:ptCount val="10"/>
                <c:pt idx="0">
                  <c:v>2150</c:v>
                </c:pt>
                <c:pt idx="1">
                  <c:v>2500</c:v>
                </c:pt>
                <c:pt idx="2">
                  <c:v>3015</c:v>
                </c:pt>
                <c:pt idx="3">
                  <c:v>2003</c:v>
                </c:pt>
                <c:pt idx="4">
                  <c:v>3028</c:v>
                </c:pt>
                <c:pt idx="5">
                  <c:v>2746</c:v>
                </c:pt>
                <c:pt idx="6">
                  <c:v>1289</c:v>
                </c:pt>
                <c:pt idx="7">
                  <c:v>1312</c:v>
                </c:pt>
                <c:pt idx="8">
                  <c:v>3910</c:v>
                </c:pt>
                <c:pt idx="9">
                  <c:v>4125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71085824"/>
        <c:axId val="171087360"/>
        <c:axId val="0"/>
      </c:bar3DChart>
      <c:catAx>
        <c:axId val="17108582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i="1">
                <a:latin typeface="PT Astra Sans" pitchFamily="34" charset="-52"/>
                <a:ea typeface="PT Astra Sans" pitchFamily="34" charset="-52"/>
              </a:defRPr>
            </a:pPr>
            <a:endParaRPr lang="ru-RU"/>
          </a:p>
        </c:txPr>
        <c:crossAx val="171087360"/>
        <c:crosses val="autoZero"/>
        <c:auto val="1"/>
        <c:lblAlgn val="ctr"/>
        <c:lblOffset val="100"/>
        <c:noMultiLvlLbl val="0"/>
      </c:catAx>
      <c:valAx>
        <c:axId val="17108736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PT Astra Sans" pitchFamily="34" charset="-52"/>
                <a:ea typeface="PT Astra Sans" pitchFamily="34" charset="-52"/>
              </a:defRPr>
            </a:pPr>
            <a:endParaRPr lang="ru-RU"/>
          </a:p>
        </c:txPr>
        <c:crossAx val="171085824"/>
        <c:crosses val="autoZero"/>
        <c:crossBetween val="between"/>
      </c:valAx>
    </c:plotArea>
    <c:legend>
      <c:legendPos val="r"/>
      <c:layout/>
      <c:overlay val="0"/>
      <c:txPr>
        <a:bodyPr/>
        <a:lstStyle/>
        <a:p>
          <a:pPr>
            <a:defRPr sz="1400">
              <a:latin typeface="PT Astra Sans" pitchFamily="34" charset="-52"/>
              <a:ea typeface="PT Astra Sans" pitchFamily="34" charset="-52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9209536523840329E-2"/>
          <c:y val="2.3481811772017292E-2"/>
          <c:w val="0.91008909103216562"/>
          <c:h val="0.89628716376789641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Инвестиции в основной капитал, млн. руб.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1.7835620739990075E-3"/>
                  <c:y val="-9.8718517239149928E-2"/>
                </c:manualLayout>
              </c:layout>
              <c:spPr/>
              <c:txPr>
                <a:bodyPr/>
                <a:lstStyle/>
                <a:p>
                  <a:pPr>
                    <a:defRPr sz="1400" b="1" i="1">
                      <a:latin typeface="PT Astra Sans" pitchFamily="34" charset="-52"/>
                      <a:ea typeface="PT Astra Sans" pitchFamily="34" charset="-52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7.1342482959960299E-3"/>
                  <c:y val="-0.11316512951805002"/>
                </c:manualLayout>
              </c:layout>
              <c:spPr/>
              <c:txPr>
                <a:bodyPr/>
                <a:lstStyle/>
                <a:p>
                  <a:pPr>
                    <a:defRPr sz="1400" b="1" i="1">
                      <a:latin typeface="PT Astra Sans" pitchFamily="34" charset="-52"/>
                      <a:ea typeface="PT Astra Sans" pitchFamily="34" charset="-52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1.7835620739990075E-3"/>
                  <c:y val="-6.5009755255050011E-2"/>
                </c:manualLayout>
              </c:layout>
              <c:spPr/>
              <c:txPr>
                <a:bodyPr/>
                <a:lstStyle/>
                <a:p>
                  <a:pPr>
                    <a:defRPr sz="1400" b="1" i="1">
                      <a:latin typeface="PT Astra Sans" pitchFamily="34" charset="-52"/>
                      <a:ea typeface="PT Astra Sans" pitchFamily="34" charset="-52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5.3506862219970218E-3"/>
                  <c:y val="-0.10112628595229993"/>
                </c:manualLayout>
              </c:layout>
              <c:spPr/>
              <c:txPr>
                <a:bodyPr/>
                <a:lstStyle/>
                <a:p>
                  <a:pPr>
                    <a:defRPr sz="1400" b="1" i="1">
                      <a:latin typeface="PT Astra Sans" pitchFamily="34" charset="-52"/>
                      <a:ea typeface="PT Astra Sans" pitchFamily="34" charset="-52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6.5396520580444025E-17"/>
                  <c:y val="-9.8718517239150011E-2"/>
                </c:manualLayout>
              </c:layout>
              <c:spPr/>
              <c:txPr>
                <a:bodyPr/>
                <a:lstStyle/>
                <a:p>
                  <a:pPr>
                    <a:defRPr sz="1400" b="1" i="1">
                      <a:latin typeface="PT Astra Sans" pitchFamily="34" charset="-52"/>
                      <a:ea typeface="PT Astra Sans" pitchFamily="34" charset="-52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7.1342482959960299E-3"/>
                  <c:y val="-0.12520397308380002"/>
                </c:manualLayout>
              </c:layout>
              <c:spPr/>
              <c:txPr>
                <a:bodyPr/>
                <a:lstStyle/>
                <a:p>
                  <a:pPr>
                    <a:defRPr sz="1400" b="1" i="1">
                      <a:latin typeface="PT Astra Sans" pitchFamily="34" charset="-52"/>
                      <a:ea typeface="PT Astra Sans" pitchFamily="34" charset="-52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layout>
                <c:manualLayout>
                  <c:x val="3.567124147998015E-3"/>
                  <c:y val="-6.7417523968200013E-2"/>
                </c:manualLayout>
              </c:layout>
              <c:spPr/>
              <c:txPr>
                <a:bodyPr/>
                <a:lstStyle/>
                <a:p>
                  <a:pPr>
                    <a:defRPr sz="1400" b="1" i="1">
                      <a:latin typeface="PT Astra Sans" pitchFamily="34" charset="-52"/>
                      <a:ea typeface="PT Astra Sans" pitchFamily="34" charset="-52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7"/>
              <c:layout>
                <c:manualLayout>
                  <c:x val="-1.426849659199206E-2"/>
                  <c:y val="-0.37320415053825007"/>
                </c:manualLayout>
              </c:layout>
              <c:spPr/>
              <c:txPr>
                <a:bodyPr/>
                <a:lstStyle/>
                <a:p>
                  <a:pPr>
                    <a:defRPr sz="1400" b="1" i="1">
                      <a:latin typeface="PT Astra Sans" pitchFamily="34" charset="-52"/>
                      <a:ea typeface="PT Astra Sans" pitchFamily="34" charset="-52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Лист1!$A$2:$A$9</c:f>
              <c:numCache>
                <c:formatCode>General</c:formatCode>
                <c:ptCount val="8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  <c:pt idx="6">
                  <c:v>2018</c:v>
                </c:pt>
                <c:pt idx="7">
                  <c:v>2019</c:v>
                </c:pt>
              </c:numCache>
            </c:numRef>
          </c:cat>
          <c:val>
            <c:numRef>
              <c:f>Лист1!$B$2:$B$9</c:f>
              <c:numCache>
                <c:formatCode>General</c:formatCode>
                <c:ptCount val="8"/>
                <c:pt idx="0">
                  <c:v>90.2</c:v>
                </c:pt>
                <c:pt idx="1">
                  <c:v>108.7</c:v>
                </c:pt>
                <c:pt idx="2">
                  <c:v>24.5</c:v>
                </c:pt>
                <c:pt idx="3">
                  <c:v>87.5</c:v>
                </c:pt>
                <c:pt idx="4">
                  <c:v>90.8</c:v>
                </c:pt>
                <c:pt idx="5">
                  <c:v>126.8</c:v>
                </c:pt>
                <c:pt idx="6">
                  <c:v>22.76</c:v>
                </c:pt>
                <c:pt idx="7">
                  <c:v>482.19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81272832"/>
        <c:axId val="81312384"/>
      </c:barChart>
      <c:catAx>
        <c:axId val="8127283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i="1">
                <a:latin typeface="PT Astra Sans" pitchFamily="34" charset="-52"/>
                <a:ea typeface="PT Astra Sans" pitchFamily="34" charset="-52"/>
              </a:defRPr>
            </a:pPr>
            <a:endParaRPr lang="ru-RU"/>
          </a:p>
        </c:txPr>
        <c:crossAx val="81312384"/>
        <c:crosses val="autoZero"/>
        <c:auto val="1"/>
        <c:lblAlgn val="ctr"/>
        <c:lblOffset val="100"/>
        <c:noMultiLvlLbl val="0"/>
      </c:catAx>
      <c:valAx>
        <c:axId val="8131238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i="1">
                <a:latin typeface="PT Astra Sans" pitchFamily="34" charset="-52"/>
                <a:ea typeface="PT Astra Sans" pitchFamily="34" charset="-52"/>
              </a:defRPr>
            </a:pPr>
            <a:endParaRPr lang="ru-RU"/>
          </a:p>
        </c:txPr>
        <c:crossAx val="8127283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title>
      <c:layout>
        <c:manualLayout>
          <c:xMode val="edge"/>
          <c:yMode val="edge"/>
          <c:x val="0.12140788704636683"/>
          <c:y val="3.2067144054700993E-2"/>
        </c:manualLayout>
      </c:layout>
      <c:overlay val="0"/>
      <c:txPr>
        <a:bodyPr/>
        <a:lstStyle/>
        <a:p>
          <a:pPr>
            <a:defRPr sz="1600" b="1">
              <a:latin typeface="PT Astra Sans" pitchFamily="34" charset="-52"/>
              <a:ea typeface="PT Astra Sans" pitchFamily="34" charset="-52"/>
            </a:defRPr>
          </a:pPr>
          <a:endParaRPr lang="ru-RU"/>
        </a:p>
      </c:txPr>
    </c:title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Естественная убыль населения, чел.</c:v>
                </c:pt>
              </c:strCache>
            </c:strRef>
          </c:tx>
          <c:invertIfNegative val="0"/>
          <c:cat>
            <c:numRef>
              <c:f>Лист1!$A$2:$A$11</c:f>
              <c:numCache>
                <c:formatCode>General</c:formatCode>
                <c:ptCount val="10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</c:numCache>
            </c:numRef>
          </c:cat>
          <c:val>
            <c:numRef>
              <c:f>Лист1!$B$2:$B$11</c:f>
              <c:numCache>
                <c:formatCode>General</c:formatCode>
                <c:ptCount val="10"/>
                <c:pt idx="0">
                  <c:v>88</c:v>
                </c:pt>
                <c:pt idx="1">
                  <c:v>63</c:v>
                </c:pt>
                <c:pt idx="2">
                  <c:v>47</c:v>
                </c:pt>
                <c:pt idx="3">
                  <c:v>22</c:v>
                </c:pt>
                <c:pt idx="4">
                  <c:v>70</c:v>
                </c:pt>
                <c:pt idx="5">
                  <c:v>125</c:v>
                </c:pt>
                <c:pt idx="6">
                  <c:v>82</c:v>
                </c:pt>
                <c:pt idx="7">
                  <c:v>70</c:v>
                </c:pt>
                <c:pt idx="8">
                  <c:v>94</c:v>
                </c:pt>
                <c:pt idx="9">
                  <c:v>85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73035776"/>
        <c:axId val="73037312"/>
        <c:axId val="0"/>
      </c:bar3DChart>
      <c:catAx>
        <c:axId val="7303577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i="1">
                <a:latin typeface="PT Astra Sans" pitchFamily="34" charset="-52"/>
                <a:ea typeface="PT Astra Sans" pitchFamily="34" charset="-52"/>
              </a:defRPr>
            </a:pPr>
            <a:endParaRPr lang="ru-RU"/>
          </a:p>
        </c:txPr>
        <c:crossAx val="73037312"/>
        <c:crosses val="autoZero"/>
        <c:auto val="1"/>
        <c:lblAlgn val="ctr"/>
        <c:lblOffset val="100"/>
        <c:noMultiLvlLbl val="0"/>
      </c:catAx>
      <c:valAx>
        <c:axId val="7303731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i="1">
                <a:latin typeface="PT Astra Sans" pitchFamily="34" charset="-52"/>
                <a:ea typeface="PT Astra Sans" pitchFamily="34" charset="-52"/>
              </a:defRPr>
            </a:pPr>
            <a:endParaRPr lang="ru-RU"/>
          </a:p>
        </c:txPr>
        <c:crossAx val="7303577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8715988078619283"/>
          <c:y val="0.63199669733665953"/>
          <c:w val="0.23155688015341291"/>
          <c:h val="0.20408001804513304"/>
        </c:manualLayout>
      </c:layout>
      <c:overlay val="0"/>
      <c:txPr>
        <a:bodyPr/>
        <a:lstStyle/>
        <a:p>
          <a:pPr>
            <a:defRPr sz="1400">
              <a:latin typeface="PT Astra Sans" pitchFamily="34" charset="-52"/>
              <a:ea typeface="PT Astra Sans" pitchFamily="34" charset="-52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0"/>
    </mc:Choice>
    <mc:Fallback>
      <c:style val="10"/>
    </mc:Fallback>
  </mc:AlternateContent>
  <c:chart>
    <c:title>
      <c:layout/>
      <c:overlay val="0"/>
      <c:txPr>
        <a:bodyPr/>
        <a:lstStyle/>
        <a:p>
          <a:pPr>
            <a:defRPr sz="1600">
              <a:latin typeface="PT Astra Sans" pitchFamily="34" charset="-52"/>
              <a:ea typeface="PT Astra Sans" pitchFamily="34" charset="-52"/>
            </a:defRPr>
          </a:pPr>
          <a:endParaRPr lang="ru-RU"/>
        </a:p>
      </c:txPr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Состав населения</c:v>
                </c:pt>
              </c:strCache>
            </c:strRef>
          </c:tx>
          <c:explosion val="25"/>
          <c:cat>
            <c:strRef>
              <c:f>Лист1!$A$2:$A$5</c:f>
              <c:strCache>
                <c:ptCount val="4"/>
                <c:pt idx="0">
                  <c:v>русские</c:v>
                </c:pt>
                <c:pt idx="1">
                  <c:v> казахи</c:v>
                </c:pt>
                <c:pt idx="2">
                  <c:v>азербайджанцы</c:v>
                </c:pt>
                <c:pt idx="3">
                  <c:v>украинцы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92.6</c:v>
                </c:pt>
                <c:pt idx="1">
                  <c:v>4.0999999999999996</c:v>
                </c:pt>
                <c:pt idx="2">
                  <c:v>2.2000000000000002</c:v>
                </c:pt>
                <c:pt idx="3">
                  <c:v>1.1000000000000001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>
        <c:manualLayout>
          <c:xMode val="edge"/>
          <c:yMode val="edge"/>
          <c:x val="0.68377417282911357"/>
          <c:y val="0.41587701675122518"/>
          <c:w val="0.27763475778207863"/>
          <c:h val="0.2521648829142441"/>
        </c:manualLayout>
      </c:layout>
      <c:overlay val="0"/>
      <c:txPr>
        <a:bodyPr/>
        <a:lstStyle/>
        <a:p>
          <a:pPr>
            <a:defRPr sz="1600" i="1">
              <a:latin typeface="PT Astra Sans" pitchFamily="34" charset="-52"/>
              <a:ea typeface="PT Astra Sans" pitchFamily="34" charset="-52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руб.</c:v>
                </c:pt>
              </c:strCache>
            </c:strRef>
          </c:tx>
          <c:invertIfNegative val="0"/>
          <c:cat>
            <c:numRef>
              <c:f>Лист1!$A$2:$A$11</c:f>
              <c:numCache>
                <c:formatCode>General</c:formatCode>
                <c:ptCount val="10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</c:numCache>
            </c:numRef>
          </c:cat>
          <c:val>
            <c:numRef>
              <c:f>Лист1!$B$2:$B$11</c:f>
              <c:numCache>
                <c:formatCode>General</c:formatCode>
                <c:ptCount val="10"/>
                <c:pt idx="0">
                  <c:v>7224</c:v>
                </c:pt>
                <c:pt idx="1">
                  <c:v>7987</c:v>
                </c:pt>
                <c:pt idx="2">
                  <c:v>10140</c:v>
                </c:pt>
                <c:pt idx="3">
                  <c:v>14177</c:v>
                </c:pt>
                <c:pt idx="4">
                  <c:v>16530</c:v>
                </c:pt>
                <c:pt idx="5">
                  <c:v>16672</c:v>
                </c:pt>
                <c:pt idx="6">
                  <c:v>17746</c:v>
                </c:pt>
                <c:pt idx="7">
                  <c:v>18852</c:v>
                </c:pt>
                <c:pt idx="8">
                  <c:v>23010</c:v>
                </c:pt>
                <c:pt idx="9">
                  <c:v>25558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1161856"/>
        <c:axId val="21163392"/>
      </c:barChart>
      <c:catAx>
        <c:axId val="2116185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21163392"/>
        <c:crosses val="autoZero"/>
        <c:auto val="1"/>
        <c:lblAlgn val="ctr"/>
        <c:lblOffset val="100"/>
        <c:noMultiLvlLbl val="0"/>
      </c:catAx>
      <c:valAx>
        <c:axId val="2116339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i="1"/>
            </a:pPr>
            <a:endParaRPr lang="ru-RU"/>
          </a:p>
        </c:txPr>
        <c:crossAx val="21161856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600" i="1">
          <a:latin typeface="PT Astra Sans" pitchFamily="34" charset="-52"/>
          <a:ea typeface="PT Astra Sans" pitchFamily="34" charset="-52"/>
        </a:defRPr>
      </a:pPr>
      <a:endParaRPr lang="ru-RU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Уровень общей безработицы, %</c:v>
                </c:pt>
              </c:strCache>
            </c:strRef>
          </c:tx>
          <c:invertIfNegative val="0"/>
          <c:cat>
            <c:numRef>
              <c:f>Лист1!$A$2:$A$11</c:f>
              <c:numCache>
                <c:formatCode>General</c:formatCode>
                <c:ptCount val="10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</c:numCache>
            </c:numRef>
          </c:cat>
          <c:val>
            <c:numRef>
              <c:f>Лист1!$B$2:$B$11</c:f>
              <c:numCache>
                <c:formatCode>General</c:formatCode>
                <c:ptCount val="10"/>
                <c:pt idx="0">
                  <c:v>20.7</c:v>
                </c:pt>
                <c:pt idx="1">
                  <c:v>18.600000000000001</c:v>
                </c:pt>
                <c:pt idx="2">
                  <c:v>17.899999999999999</c:v>
                </c:pt>
                <c:pt idx="3">
                  <c:v>15.5</c:v>
                </c:pt>
                <c:pt idx="4">
                  <c:v>12</c:v>
                </c:pt>
                <c:pt idx="5">
                  <c:v>11.9</c:v>
                </c:pt>
                <c:pt idx="6">
                  <c:v>11.1</c:v>
                </c:pt>
                <c:pt idx="7">
                  <c:v>12.1</c:v>
                </c:pt>
                <c:pt idx="8">
                  <c:v>10.02</c:v>
                </c:pt>
                <c:pt idx="9">
                  <c:v>10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Уровень регистрируемой безработицы, %</c:v>
                </c:pt>
              </c:strCache>
            </c:strRef>
          </c:tx>
          <c:invertIfNegative val="0"/>
          <c:cat>
            <c:numRef>
              <c:f>Лист1!$A$2:$A$11</c:f>
              <c:numCache>
                <c:formatCode>General</c:formatCode>
                <c:ptCount val="10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</c:numCache>
            </c:numRef>
          </c:cat>
          <c:val>
            <c:numRef>
              <c:f>Лист1!$C$2:$C$11</c:f>
              <c:numCache>
                <c:formatCode>General</c:formatCode>
                <c:ptCount val="10"/>
                <c:pt idx="0">
                  <c:v>5</c:v>
                </c:pt>
                <c:pt idx="1">
                  <c:v>3.2</c:v>
                </c:pt>
                <c:pt idx="2">
                  <c:v>2.6</c:v>
                </c:pt>
                <c:pt idx="3">
                  <c:v>2.9</c:v>
                </c:pt>
                <c:pt idx="4">
                  <c:v>1.7</c:v>
                </c:pt>
                <c:pt idx="5">
                  <c:v>2.1</c:v>
                </c:pt>
                <c:pt idx="6">
                  <c:v>1.9</c:v>
                </c:pt>
                <c:pt idx="7">
                  <c:v>2</c:v>
                </c:pt>
                <c:pt idx="8">
                  <c:v>1.61</c:v>
                </c:pt>
                <c:pt idx="9">
                  <c:v>1.6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22733952"/>
        <c:axId val="22735488"/>
        <c:axId val="0"/>
      </c:bar3DChart>
      <c:catAx>
        <c:axId val="2273395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i="1">
                <a:latin typeface="PT Astra Sans" pitchFamily="34" charset="-52"/>
                <a:ea typeface="PT Astra Sans" pitchFamily="34" charset="-52"/>
              </a:defRPr>
            </a:pPr>
            <a:endParaRPr lang="ru-RU"/>
          </a:p>
        </c:txPr>
        <c:crossAx val="22735488"/>
        <c:crosses val="autoZero"/>
        <c:auto val="1"/>
        <c:lblAlgn val="ctr"/>
        <c:lblOffset val="100"/>
        <c:noMultiLvlLbl val="0"/>
      </c:catAx>
      <c:valAx>
        <c:axId val="2273548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i="1">
                <a:latin typeface="PT Astra Sans" pitchFamily="34" charset="-52"/>
                <a:ea typeface="PT Astra Sans" pitchFamily="34" charset="-52"/>
              </a:defRPr>
            </a:pPr>
            <a:endParaRPr lang="ru-RU"/>
          </a:p>
        </c:txPr>
        <c:crossAx val="22733952"/>
        <c:crosses val="autoZero"/>
        <c:crossBetween val="between"/>
      </c:valAx>
    </c:plotArea>
    <c:legend>
      <c:legendPos val="r"/>
      <c:layout/>
      <c:overlay val="0"/>
      <c:txPr>
        <a:bodyPr/>
        <a:lstStyle/>
        <a:p>
          <a:pPr>
            <a:defRPr sz="1400" i="1">
              <a:latin typeface="PT Astra Sans" pitchFamily="34" charset="-52"/>
              <a:ea typeface="PT Astra Sans" pitchFamily="34" charset="-52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600">
                <a:latin typeface="PT Astra Sans" pitchFamily="34" charset="-52"/>
                <a:ea typeface="PT Astra Sans" pitchFamily="34" charset="-52"/>
              </a:defRPr>
            </a:pPr>
            <a:r>
              <a:rPr lang="ru-RU" sz="1600" dirty="0">
                <a:solidFill>
                  <a:schemeClr val="tx1"/>
                </a:solidFill>
                <a:latin typeface="PT Astra Sans" pitchFamily="34" charset="-52"/>
                <a:ea typeface="PT Astra Sans" pitchFamily="34" charset="-52"/>
              </a:rPr>
              <a:t>Земли </a:t>
            </a:r>
            <a:r>
              <a:rPr lang="ru-RU" sz="1600" dirty="0" err="1">
                <a:solidFill>
                  <a:schemeClr val="tx1"/>
                </a:solidFill>
                <a:latin typeface="PT Astra Sans" pitchFamily="34" charset="-52"/>
                <a:ea typeface="PT Astra Sans" pitchFamily="34" charset="-52"/>
              </a:rPr>
              <a:t>сельхозназначения</a:t>
            </a:r>
            <a:endParaRPr lang="ru-RU" sz="1600" dirty="0">
              <a:solidFill>
                <a:schemeClr val="tx1"/>
              </a:solidFill>
              <a:latin typeface="PT Astra Sans" pitchFamily="34" charset="-52"/>
              <a:ea typeface="PT Astra Sans" pitchFamily="34" charset="-52"/>
            </a:endParaRPr>
          </a:p>
        </c:rich>
      </c:tx>
      <c:layout>
        <c:manualLayout>
          <c:xMode val="edge"/>
          <c:yMode val="edge"/>
          <c:x val="0.33578221326985291"/>
          <c:y val="1.3864818024263431E-2"/>
        </c:manualLayout>
      </c:layout>
      <c:overlay val="0"/>
    </c:title>
    <c:autoTitleDeleted val="0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>
              <a:solidFill>
                <a:schemeClr val="tx1"/>
              </a:solidFill>
              <a:prstDash val="sysDot"/>
              <a:miter lim="800000"/>
            </a:ln>
          </c:spPr>
          <c:dPt>
            <c:idx val="1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  <a:prstDash val="sysDot"/>
                <a:miter lim="800000"/>
              </a:ln>
            </c:spPr>
          </c:dPt>
          <c:dPt>
            <c:idx val="3"/>
            <c:bubble3D val="0"/>
            <c:spPr>
              <a:solidFill>
                <a:schemeClr val="accent3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  <a:prstDash val="sysDot"/>
                <a:miter lim="800000"/>
              </a:ln>
            </c:spPr>
          </c:dPt>
          <c:dPt>
            <c:idx val="4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  <a:prstDash val="sysDot"/>
                <a:miter lim="800000"/>
              </a:ln>
              <a:scene3d>
                <a:camera prst="orthographicFront"/>
                <a:lightRig rig="threePt" dir="t"/>
              </a:scene3d>
              <a:sp3d prstMaterial="flat"/>
            </c:spPr>
          </c:dPt>
          <c:dLbls>
            <c:dLbl>
              <c:idx val="0"/>
              <c:layout>
                <c:manualLayout>
                  <c:x val="-0.11289041301126999"/>
                  <c:y val="0.14140567784312924"/>
                </c:manualLayout>
              </c:layout>
              <c:tx>
                <c:rich>
                  <a:bodyPr/>
                  <a:lstStyle/>
                  <a:p>
                    <a:r>
                      <a:rPr lang="ru-RU" sz="1600"/>
                      <a:t>39 тыс.га</a:t>
                    </a:r>
                    <a:endParaRPr lang="ru-RU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0.1179413249876535"/>
                  <c:y val="-0.14458112146726884"/>
                </c:manualLayout>
              </c:layout>
              <c:tx>
                <c:rich>
                  <a:bodyPr/>
                  <a:lstStyle/>
                  <a:p>
                    <a:r>
                      <a:rPr lang="ru-RU" sz="1600"/>
                      <a:t>39</a:t>
                    </a:r>
                  </a:p>
                  <a:p>
                    <a:r>
                      <a:rPr lang="ru-RU" sz="1600" baseline="0"/>
                      <a:t> </a:t>
                    </a:r>
                    <a:r>
                      <a:rPr lang="ru-RU" sz="1600"/>
                      <a:t>тыс.га</a:t>
                    </a:r>
                    <a:endParaRPr lang="ru-RU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9.7410619655629721E-2"/>
                  <c:y val="-0.17446817414720908"/>
                </c:manualLayout>
              </c:layout>
              <c:tx>
                <c:rich>
                  <a:bodyPr/>
                  <a:lstStyle/>
                  <a:p>
                    <a:r>
                      <a:rPr lang="ru-RU" sz="1600"/>
                      <a:t>34,9 тыс.га</a:t>
                    </a:r>
                    <a:endParaRPr lang="ru-RU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0.13295378246852335"/>
                  <c:y val="-4.451880256735672E-2"/>
                </c:manualLayout>
              </c:layout>
              <c:tx>
                <c:rich>
                  <a:bodyPr/>
                  <a:lstStyle/>
                  <a:p>
                    <a:r>
                      <a:rPr lang="ru-RU" sz="1600"/>
                      <a:t>15 тыс.га</a:t>
                    </a:r>
                    <a:endParaRPr lang="ru-RU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0.12489898065067448"/>
                  <c:y val="7.271078116968481E-2"/>
                </c:manualLayout>
              </c:layout>
              <c:tx>
                <c:rich>
                  <a:bodyPr/>
                  <a:lstStyle/>
                  <a:p>
                    <a:r>
                      <a:rPr lang="ru-RU" sz="1600"/>
                      <a:t>20 тыс.га</a:t>
                    </a:r>
                    <a:endParaRPr lang="ru-RU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8.2470631974385866E-2"/>
                  <c:y val="0.14107506925585775"/>
                </c:manualLayout>
              </c:layout>
              <c:tx>
                <c:rich>
                  <a:bodyPr/>
                  <a:lstStyle/>
                  <a:p>
                    <a:r>
                      <a:rPr lang="ru-RU" sz="1600"/>
                      <a:t>20,6 тыс.га</a:t>
                    </a:r>
                    <a:endParaRPr lang="ru-RU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6"/>
              <c:delete val="1"/>
            </c:dLbl>
            <c:dLbl>
              <c:idx val="7"/>
              <c:tx>
                <c:rich>
                  <a:bodyPr/>
                  <a:lstStyle/>
                  <a:p>
                    <a:r>
                      <a:rPr lang="ru-RU" sz="1600"/>
                      <a:t>20,6 тыс.га</a:t>
                    </a:r>
                    <a:endParaRPr lang="ru-RU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8"/>
              <c:tx>
                <c:rich>
                  <a:bodyPr/>
                  <a:lstStyle/>
                  <a:p>
                    <a:r>
                      <a:rPr lang="en-US" sz="1600"/>
                      <a:t> </a:t>
                    </a:r>
                    <a:r>
                      <a:rPr lang="ru-RU" sz="1600"/>
                      <a:t>20 тыс.га</a:t>
                    </a:r>
                    <a:endParaRPr lang="en-US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600"/>
                </a:pPr>
                <a:endParaRPr lang="ru-RU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1"/>
          </c:dLbls>
          <c:cat>
            <c:strRef>
              <c:f>Лист1!$A$2:$A$7</c:f>
              <c:strCache>
                <c:ptCount val="6"/>
                <c:pt idx="0">
                  <c:v>используемые пашни</c:v>
                </c:pt>
                <c:pt idx="1">
                  <c:v>неиспользуемые пашни</c:v>
                </c:pt>
                <c:pt idx="2">
                  <c:v>неиспользуемые пастбища</c:v>
                </c:pt>
                <c:pt idx="3">
                  <c:v>используемые пастбища</c:v>
                </c:pt>
                <c:pt idx="4">
                  <c:v>используемые сенокосы</c:v>
                </c:pt>
                <c:pt idx="5">
                  <c:v>неиспользуемые сенокосы</c:v>
                </c:pt>
              </c:strCache>
            </c:str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35</c:v>
                </c:pt>
                <c:pt idx="1">
                  <c:v>43</c:v>
                </c:pt>
                <c:pt idx="2">
                  <c:v>30</c:v>
                </c:pt>
                <c:pt idx="3">
                  <c:v>27</c:v>
                </c:pt>
                <c:pt idx="4">
                  <c:v>24</c:v>
                </c:pt>
                <c:pt idx="5">
                  <c:v>23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ayout>
        <c:manualLayout>
          <c:xMode val="edge"/>
          <c:yMode val="edge"/>
          <c:x val="0.6927905312047411"/>
          <c:y val="0.5988143943012324"/>
          <c:w val="0.28289568455105901"/>
          <c:h val="0.33621601459263001"/>
        </c:manualLayout>
      </c:layout>
      <c:overlay val="0"/>
      <c:spPr>
        <a:noFill/>
      </c:spPr>
      <c:txPr>
        <a:bodyPr/>
        <a:lstStyle/>
        <a:p>
          <a:pPr>
            <a:defRPr sz="1400">
              <a:latin typeface="PT Astra Sans" pitchFamily="34" charset="-52"/>
              <a:ea typeface="PT Astra Sans" pitchFamily="34" charset="-52"/>
            </a:defRPr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600"/>
            </a:pPr>
            <a:r>
              <a:rPr lang="ru-RU" sz="1600" dirty="0">
                <a:latin typeface="PT Astra Sans" pitchFamily="34" charset="-52"/>
                <a:ea typeface="PT Astra Sans" pitchFamily="34" charset="-52"/>
              </a:rPr>
              <a:t>Посевная площадь</a:t>
            </a:r>
            <a:r>
              <a:rPr lang="ru-RU" sz="1600" dirty="0" smtClean="0">
                <a:latin typeface="PT Astra Sans" pitchFamily="34" charset="-52"/>
                <a:ea typeface="PT Astra Sans" pitchFamily="34" charset="-52"/>
              </a:rPr>
              <a:t>, тыс</a:t>
            </a:r>
            <a:r>
              <a:rPr lang="ru-RU" sz="1600" dirty="0">
                <a:latin typeface="PT Astra Sans" pitchFamily="34" charset="-52"/>
                <a:ea typeface="PT Astra Sans" pitchFamily="34" charset="-52"/>
              </a:rPr>
              <a:t>. га</a:t>
            </a:r>
          </a:p>
        </c:rich>
      </c:tx>
      <c:layout/>
      <c:overlay val="0"/>
    </c:title>
    <c:autoTitleDeleted val="0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Посевная площадь,тыс. га</c:v>
                </c:pt>
              </c:strCache>
            </c:strRef>
          </c:tx>
          <c:cat>
            <c:strRef>
              <c:f>Лист1!$A$2:$A$6</c:f>
              <c:strCache>
                <c:ptCount val="5"/>
                <c:pt idx="0">
                  <c:v>Зерновые и зернобобовые</c:v>
                </c:pt>
                <c:pt idx="1">
                  <c:v>Масличные культуры</c:v>
                </c:pt>
                <c:pt idx="2">
                  <c:v>Озимые зерновые</c:v>
                </c:pt>
                <c:pt idx="3">
                  <c:v>овощи</c:v>
                </c:pt>
                <c:pt idx="4">
                  <c:v>кормовые культуры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28.3</c:v>
                </c:pt>
                <c:pt idx="1">
                  <c:v>23.8</c:v>
                </c:pt>
                <c:pt idx="2">
                  <c:v>0.54</c:v>
                </c:pt>
                <c:pt idx="3">
                  <c:v>0.79500000000000004</c:v>
                </c:pt>
                <c:pt idx="4">
                  <c:v>2.028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ayout/>
      <c:overlay val="0"/>
      <c:txPr>
        <a:bodyPr/>
        <a:lstStyle/>
        <a:p>
          <a:pPr>
            <a:defRPr sz="1400">
              <a:latin typeface="PT Astra Sans" pitchFamily="34" charset="-52"/>
              <a:ea typeface="PT Astra Sans" pitchFamily="34" charset="-52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sz="1600" b="1" dirty="0"/>
              <a:t>Структура предпринимательства</a:t>
            </a:r>
          </a:p>
        </c:rich>
      </c:tx>
      <c:layout/>
      <c:overlay val="0"/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Структура предпринимательства</c:v>
                </c:pt>
              </c:strCache>
            </c:strRef>
          </c:tx>
          <c:explosion val="25"/>
          <c:cat>
            <c:strRef>
              <c:f>Лист1!$A$2:$A$5</c:f>
              <c:strCache>
                <c:ptCount val="4"/>
                <c:pt idx="0">
                  <c:v>торговля</c:v>
                </c:pt>
                <c:pt idx="1">
                  <c:v>сельское хозяйство</c:v>
                </c:pt>
                <c:pt idx="2">
                  <c:v>лесное хозяйство,обрабатывающие производства</c:v>
                </c:pt>
                <c:pt idx="3">
                  <c:v>транспорт, строительство, коммунальные услуги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60</c:v>
                </c:pt>
                <c:pt idx="1">
                  <c:v>33</c:v>
                </c:pt>
                <c:pt idx="2">
                  <c:v>6</c:v>
                </c:pt>
                <c:pt idx="3">
                  <c:v>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>
        <c:manualLayout>
          <c:xMode val="edge"/>
          <c:yMode val="edge"/>
          <c:x val="0.63964583333333325"/>
          <c:y val="0.23211318897637792"/>
          <c:w val="0.35202083333333334"/>
          <c:h val="0.60226181102362208"/>
        </c:manualLayout>
      </c:layout>
      <c:overlay val="0"/>
      <c:txPr>
        <a:bodyPr/>
        <a:lstStyle/>
        <a:p>
          <a:pPr>
            <a:defRPr i="1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400">
          <a:latin typeface="PT Astra Sans" pitchFamily="34" charset="-52"/>
          <a:ea typeface="PT Astra Sans" pitchFamily="34" charset="-52"/>
        </a:defRPr>
      </a:pPr>
      <a:endParaRPr lang="ru-RU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7142857142857141E-2"/>
          <c:y val="5.0359712230215826E-2"/>
          <c:w val="0.90400000000000003"/>
          <c:h val="0.78896882494004794"/>
        </c:manualLayout>
      </c:layout>
      <c:barChart>
        <c:barDir val="col"/>
        <c:grouping val="clustered"/>
        <c:varyColors val="0"/>
        <c:ser>
          <c:idx val="1"/>
          <c:order val="0"/>
          <c:tx>
            <c:strRef>
              <c:f>Sheet1!$A$2</c:f>
              <c:strCache>
                <c:ptCount val="1"/>
                <c:pt idx="0">
                  <c:v>Газифицировано жилых домов, ед.</c:v>
                </c:pt>
              </c:strCache>
            </c:strRef>
          </c:tx>
          <c:spPr>
            <a:solidFill>
              <a:srgbClr val="3333CC"/>
            </a:solidFill>
            <a:ln w="9983">
              <a:solidFill>
                <a:srgbClr val="000000"/>
              </a:solidFill>
              <a:prstDash val="solid"/>
            </a:ln>
          </c:spPr>
          <c:invertIfNegative val="0"/>
          <c:dLbls>
            <c:spPr>
              <a:noFill/>
              <a:ln w="19966">
                <a:noFill/>
              </a:ln>
            </c:spPr>
            <c:txPr>
              <a:bodyPr/>
              <a:lstStyle/>
              <a:p>
                <a:pPr>
                  <a:defRPr sz="1200" b="1" i="1" u="none" strike="noStrike" baseline="0">
                    <a:solidFill>
                      <a:srgbClr val="000000"/>
                    </a:solidFill>
                    <a:latin typeface="PT Astra Sans" pitchFamily="34" charset="-52"/>
                    <a:ea typeface="PT Astra Sans" pitchFamily="34" charset="-52"/>
                    <a:cs typeface="Arial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Sheet1!$B$1:$L$1</c:f>
              <c:numCache>
                <c:formatCode>General</c:formatCode>
                <c:ptCount val="11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</c:numCache>
            </c:numRef>
          </c:cat>
          <c:val>
            <c:numRef>
              <c:f>Sheet1!$B$2:$L$2</c:f>
              <c:numCache>
                <c:formatCode>General</c:formatCode>
                <c:ptCount val="11"/>
                <c:pt idx="0">
                  <c:v>1800</c:v>
                </c:pt>
                <c:pt idx="1">
                  <c:v>2100</c:v>
                </c:pt>
                <c:pt idx="2">
                  <c:v>2260</c:v>
                </c:pt>
                <c:pt idx="3">
                  <c:v>2300</c:v>
                </c:pt>
                <c:pt idx="4">
                  <c:v>2640</c:v>
                </c:pt>
                <c:pt idx="5">
                  <c:v>2680</c:v>
                </c:pt>
                <c:pt idx="6">
                  <c:v>2743</c:v>
                </c:pt>
                <c:pt idx="7">
                  <c:v>2816</c:v>
                </c:pt>
                <c:pt idx="8">
                  <c:v>2900</c:v>
                </c:pt>
                <c:pt idx="9">
                  <c:v>2950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70868096"/>
        <c:axId val="170873984"/>
      </c:barChart>
      <c:lineChart>
        <c:grouping val="standard"/>
        <c:varyColors val="0"/>
        <c:ser>
          <c:idx val="0"/>
          <c:order val="1"/>
          <c:tx>
            <c:strRef>
              <c:f>Sheet1!$A$3</c:f>
              <c:strCache>
                <c:ptCount val="1"/>
              </c:strCache>
            </c:strRef>
          </c:tx>
          <c:spPr>
            <a:ln w="29949">
              <a:solidFill>
                <a:srgbClr val="FF0000"/>
              </a:solidFill>
              <a:prstDash val="solid"/>
            </a:ln>
          </c:spPr>
          <c:marker>
            <c:symbol val="diamond"/>
            <c:size val="7"/>
            <c:spPr>
              <a:solidFill>
                <a:srgbClr val="FF0000"/>
              </a:solidFill>
              <a:ln>
                <a:solidFill>
                  <a:srgbClr val="FF0000"/>
                </a:solidFill>
                <a:prstDash val="solid"/>
              </a:ln>
            </c:spPr>
          </c:marker>
          <c:dLbls>
            <c:spPr>
              <a:noFill/>
              <a:ln w="19966">
                <a:noFill/>
              </a:ln>
            </c:spPr>
            <c:txPr>
              <a:bodyPr/>
              <a:lstStyle/>
              <a:p>
                <a:pPr>
                  <a:defRPr sz="1200" b="1" i="0" u="none" strike="noStrike" baseline="0">
                    <a:solidFill>
                      <a:schemeClr val="tx2"/>
                    </a:solidFill>
                    <a:latin typeface="Arial"/>
                    <a:ea typeface="Arial"/>
                    <a:cs typeface="Arial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Sheet1!$B$1:$L$1</c:f>
              <c:numCache>
                <c:formatCode>General</c:formatCode>
                <c:ptCount val="11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</c:numCache>
            </c:numRef>
          </c:cat>
          <c:val>
            <c:numRef>
              <c:f>Sheet1!$B$3:$L$3</c:f>
              <c:numCache>
                <c:formatCode>General</c:formatCode>
                <c:ptCount val="11"/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70875520"/>
        <c:axId val="170901888"/>
      </c:lineChart>
      <c:catAx>
        <c:axId val="170868096"/>
        <c:scaling>
          <c:orientation val="minMax"/>
        </c:scaling>
        <c:delete val="0"/>
        <c:axPos val="b"/>
        <c:numFmt formatCode="General" sourceLinked="1"/>
        <c:majorTickMark val="cross"/>
        <c:minorTickMark val="none"/>
        <c:tickLblPos val="nextTo"/>
        <c:spPr>
          <a:ln w="2496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250" b="0" i="1" u="none" strike="noStrike" baseline="0">
                <a:solidFill>
                  <a:srgbClr val="000000"/>
                </a:solidFill>
                <a:latin typeface="PT Astra Sans" pitchFamily="34" charset="-52"/>
                <a:ea typeface="PT Astra Sans" pitchFamily="34" charset="-52"/>
                <a:cs typeface="Arial"/>
              </a:defRPr>
            </a:pPr>
            <a:endParaRPr lang="ru-RU"/>
          </a:p>
        </c:txPr>
        <c:crossAx val="170873984"/>
        <c:crosses val="autoZero"/>
        <c:auto val="0"/>
        <c:lblAlgn val="ctr"/>
        <c:lblOffset val="100"/>
        <c:tickLblSkip val="1"/>
        <c:tickMarkSkip val="1"/>
        <c:noMultiLvlLbl val="0"/>
      </c:catAx>
      <c:valAx>
        <c:axId val="170873984"/>
        <c:scaling>
          <c:orientation val="minMax"/>
        </c:scaling>
        <c:delete val="0"/>
        <c:axPos val="l"/>
        <c:numFmt formatCode="General" sourceLinked="1"/>
        <c:majorTickMark val="cross"/>
        <c:minorTickMark val="none"/>
        <c:tickLblPos val="nextTo"/>
        <c:spPr>
          <a:ln w="2496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786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ru-RU"/>
          </a:p>
        </c:txPr>
        <c:crossAx val="170868096"/>
        <c:crosses val="autoZero"/>
        <c:crossBetween val="between"/>
      </c:valAx>
      <c:catAx>
        <c:axId val="17087552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70901888"/>
        <c:crosses val="autoZero"/>
        <c:auto val="0"/>
        <c:lblAlgn val="ctr"/>
        <c:lblOffset val="100"/>
        <c:noMultiLvlLbl val="0"/>
      </c:catAx>
      <c:valAx>
        <c:axId val="170901888"/>
        <c:scaling>
          <c:orientation val="minMax"/>
        </c:scaling>
        <c:delete val="0"/>
        <c:axPos val="r"/>
        <c:numFmt formatCode="General" sourceLinked="1"/>
        <c:majorTickMark val="cross"/>
        <c:minorTickMark val="none"/>
        <c:tickLblPos val="nextTo"/>
        <c:spPr>
          <a:ln w="2496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786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ru-RU"/>
          </a:p>
        </c:txPr>
        <c:crossAx val="170875520"/>
        <c:crosses val="max"/>
        <c:crossBetween val="between"/>
      </c:valAx>
      <c:spPr>
        <a:solidFill>
          <a:srgbClr val="CCFFCC"/>
        </a:solidFill>
        <a:ln w="9983">
          <a:solidFill>
            <a:srgbClr val="808080"/>
          </a:solidFill>
          <a:prstDash val="solid"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786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ru-RU"/>
    </a:p>
  </c:txPr>
  <c:externalData r:id="rId1">
    <c:autoUpdate val="0"/>
  </c:externalData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0.82609</cdr:x>
      <cdr:y>0.20588</cdr:y>
    </cdr:from>
    <cdr:to>
      <cdr:x>0.93651</cdr:x>
      <cdr:y>0.57937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6840760" y="504056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0.87826</cdr:x>
      <cdr:y>0.11765</cdr:y>
    </cdr:from>
    <cdr:to>
      <cdr:x>0.98868</cdr:x>
      <cdr:y>0.49113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7272808" y="288032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0.88958</cdr:x>
      <cdr:y>0.23529</cdr:y>
    </cdr:from>
    <cdr:to>
      <cdr:x>1</cdr:x>
      <cdr:y>0.60878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7416824" y="576064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0.81739</cdr:x>
      <cdr:y>0.14706</cdr:y>
    </cdr:from>
    <cdr:to>
      <cdr:x>0.92781</cdr:x>
      <cdr:y>0.52055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6768752" y="360040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0.81739</cdr:x>
      <cdr:y>0.20588</cdr:y>
    </cdr:from>
    <cdr:to>
      <cdr:x>0.92781</cdr:x>
      <cdr:y>0.57937</cdr:y>
    </cdr:to>
    <cdr:sp macro="" textlink="">
      <cdr:nvSpPr>
        <cdr:cNvPr id="6" name="TextBox 5"/>
        <cdr:cNvSpPr txBox="1"/>
      </cdr:nvSpPr>
      <cdr:spPr>
        <a:xfrm xmlns:a="http://schemas.openxmlformats.org/drawingml/2006/main">
          <a:off x="6768752" y="504056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0.82609</cdr:x>
      <cdr:y>0.26471</cdr:y>
    </cdr:from>
    <cdr:to>
      <cdr:x>0.93651</cdr:x>
      <cdr:y>0.63819</cdr:y>
    </cdr:to>
    <cdr:sp macro="" textlink="">
      <cdr:nvSpPr>
        <cdr:cNvPr id="7" name="TextBox 6"/>
        <cdr:cNvSpPr txBox="1"/>
      </cdr:nvSpPr>
      <cdr:spPr>
        <a:xfrm xmlns:a="http://schemas.openxmlformats.org/drawingml/2006/main">
          <a:off x="6840760" y="648072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9546B8-11D9-4ABD-AC47-6AC38C4AF58F}" type="datetimeFigureOut">
              <a:rPr lang="ru-RU" smtClean="0"/>
              <a:t>11.02.2020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48E6D3-54F9-401F-A5E2-0756083F33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87220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11.02.2020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11.02.2020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11.02.2020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525A523-5E86-4155-9C13-B22D958BD6A2}" type="slidenum">
              <a:rPr lang="ru-RU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jpeg"/><Relationship Id="rId4" Type="http://schemas.openxmlformats.org/officeDocument/2006/relationships/image" Target="../media/image4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7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hyperlink" Target="http://traktordom.ru/traktor-kirovec-k-424-kiryusha-texnicheskie-xarakteristiki-osobennosti-ustrojstva-i-cena/kirovec-424-1/" TargetMode="External"/><Relationship Id="rId3" Type="http://schemas.openxmlformats.org/officeDocument/2006/relationships/image" Target="../media/image66.jpeg"/><Relationship Id="rId7" Type="http://schemas.openxmlformats.org/officeDocument/2006/relationships/image" Target="../media/image70.jpe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jpeg"/><Relationship Id="rId9" Type="http://schemas.openxmlformats.org/officeDocument/2006/relationships/image" Target="../media/image71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755576" y="548680"/>
            <a:ext cx="7175351" cy="1793167"/>
          </a:xfrm>
        </p:spPr>
        <p:txBody>
          <a:bodyPr/>
          <a:lstStyle/>
          <a:p>
            <a:pPr marL="182880" indent="0" algn="ctr">
              <a:buNone/>
            </a:pPr>
            <a:r>
              <a:rPr lang="ru-RU" sz="4400" dirty="0" smtClean="0">
                <a:effectLst>
                  <a:reflection blurRad="6350" endPos="0" dir="5400000" sy="-100000" algn="bl" rotWithShape="0"/>
                </a:effectLst>
              </a:rPr>
              <a:t>Инвестиционный паспорт Белозерского района</a:t>
            </a:r>
            <a:endParaRPr lang="ru-RU" sz="4400" dirty="0">
              <a:effectLst>
                <a:reflection blurRad="6350" endPos="0" dir="5400000" sy="-100000" algn="bl" rotWithShape="0"/>
              </a:effectLst>
            </a:endParaRPr>
          </a:p>
        </p:txBody>
      </p:sp>
      <p:pic>
        <p:nvPicPr>
          <p:cNvPr id="12" name="Picture 3" descr="D:\BackUp\Документы Поповой О.П\Реализация проекта по образовательному туризму\29.09.15\9-XD__gvTn0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286855"/>
            <a:ext cx="2880320" cy="2381741"/>
          </a:xfrm>
          <a:prstGeom prst="rect">
            <a:avLst/>
          </a:prstGeom>
          <a:noFill/>
          <a:extLst/>
        </p:spPr>
      </p:pic>
      <p:pic>
        <p:nvPicPr>
          <p:cNvPr id="6" name="Рисунок 5" descr="C:\Users\П\Desktop\12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4286855"/>
            <a:ext cx="3033869" cy="2448272"/>
          </a:xfrm>
          <a:prstGeom prst="rect">
            <a:avLst/>
          </a:prstGeom>
          <a:noFill/>
          <a:ln>
            <a:noFill/>
          </a:ln>
          <a:scene3d>
            <a:camera prst="orthographicFront">
              <a:rot lat="0" lon="0" rev="0"/>
            </a:camera>
            <a:lightRig rig="threePt" dir="t"/>
          </a:scene3d>
        </p:spPr>
      </p:pic>
      <p:pic>
        <p:nvPicPr>
          <p:cNvPr id="7" name="Picture 3" descr="D:\Рабочий стол\печатная продукция по проекту\4486407_large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7" y="2924944"/>
            <a:ext cx="3240360" cy="2232248"/>
          </a:xfrm>
          <a:prstGeom prst="rect">
            <a:avLst/>
          </a:prstGeom>
          <a:noFill/>
          <a:extLst/>
        </p:spPr>
      </p:pic>
    </p:spTree>
    <p:extLst>
      <p:ext uri="{BB962C8B-B14F-4D97-AF65-F5344CB8AC3E}">
        <p14:creationId xmlns:p14="http://schemas.microsoft.com/office/powerpoint/2010/main" val="1263874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907705" y="836712"/>
            <a:ext cx="540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PT Astra Sans" pitchFamily="34" charset="-52"/>
                <a:ea typeface="PT Astra Sans" pitchFamily="34" charset="-52"/>
              </a:rPr>
              <a:t>Среднемесячная заработная плата</a:t>
            </a:r>
            <a:endParaRPr lang="ru-RU" dirty="0">
              <a:latin typeface="PT Astra Sans" pitchFamily="34" charset="-52"/>
              <a:ea typeface="PT Astra Sans" pitchFamily="34" charset="-52"/>
            </a:endParaRPr>
          </a:p>
        </p:txBody>
      </p:sp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1767615168"/>
              </p:ext>
            </p:extLst>
          </p:nvPr>
        </p:nvGraphicFramePr>
        <p:xfrm>
          <a:off x="1524000" y="139700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5" name="Picture 2" descr="C:\Users\П\Desktop\зпл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116632"/>
            <a:ext cx="2227694" cy="1516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9598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val="1429683458"/>
              </p:ext>
            </p:extLst>
          </p:nvPr>
        </p:nvGraphicFramePr>
        <p:xfrm>
          <a:off x="827584" y="1268760"/>
          <a:ext cx="7488832" cy="48965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2699792" y="404664"/>
            <a:ext cx="12775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>
                <a:latin typeface="PT Astra Sans" pitchFamily="34" charset="-52"/>
                <a:ea typeface="PT Astra Sans" pitchFamily="34" charset="-52"/>
              </a:rPr>
              <a:t>Рынок труда</a:t>
            </a:r>
            <a:endParaRPr lang="ru-RU" sz="1600" b="1" dirty="0">
              <a:latin typeface="PT Astra Sans" pitchFamily="34" charset="-52"/>
              <a:ea typeface="PT Astra Sans" pitchFamily="34" charset="-52"/>
            </a:endParaRPr>
          </a:p>
        </p:txBody>
      </p:sp>
      <p:pic>
        <p:nvPicPr>
          <p:cNvPr id="7170" name="Picture 2" descr="C:\Users\П\Desktop\рынок труда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8124" y="89920"/>
            <a:ext cx="2897138" cy="2232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8307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59832" y="332656"/>
            <a:ext cx="19012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>
                <a:latin typeface="PT Astra Sans" pitchFamily="34" charset="-52"/>
                <a:ea typeface="PT Astra Sans" pitchFamily="34" charset="-52"/>
              </a:rPr>
              <a:t>Сельское хозяйство</a:t>
            </a:r>
            <a:endParaRPr lang="ru-RU" sz="1600" b="1" dirty="0">
              <a:latin typeface="PT Astra Sans" pitchFamily="34" charset="-52"/>
              <a:ea typeface="PT Astra Sans" pitchFamily="34" charset="-52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43609" y="836712"/>
            <a:ext cx="7560840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PT Astra Sans" pitchFamily="34" charset="-52"/>
                <a:ea typeface="PT Astra Sans" pitchFamily="34" charset="-52"/>
              </a:rPr>
              <a:t>         </a:t>
            </a:r>
            <a:r>
              <a:rPr lang="ru-RU" sz="1400" dirty="0" smtClean="0">
                <a:latin typeface="PT Astra Sans" pitchFamily="34" charset="-52"/>
                <a:ea typeface="PT Astra Sans" pitchFamily="34" charset="-52"/>
              </a:rPr>
              <a:t>Сельское хозяйство –основная отрасль экономики района. </a:t>
            </a:r>
            <a:r>
              <a:rPr lang="ru-RU" sz="1400" dirty="0">
                <a:latin typeface="PT Astra Sans" pitchFamily="34" charset="-52"/>
                <a:ea typeface="PT Astra Sans" pitchFamily="34" charset="-52"/>
              </a:rPr>
              <a:t>На территории района зарегистрированы 13 сельскохозяйственных предприятий, 19 крестьянско-фермерских хозяйств. Кроме специализированных хозяйств на территории района находятся 7092 личных подсобных хозяйств, которые в основном производят продукцию животноводства и растениеводства для собственного потребления и частично для реализации на рынке</a:t>
            </a:r>
            <a:r>
              <a:rPr lang="ru-RU" sz="1400" dirty="0" smtClean="0">
                <a:latin typeface="PT Astra Sans" pitchFamily="34" charset="-52"/>
                <a:ea typeface="PT Astra Sans" pitchFamily="34" charset="-52"/>
              </a:rPr>
              <a:t>.</a:t>
            </a:r>
          </a:p>
          <a:p>
            <a:r>
              <a:rPr lang="ru-RU" sz="1400" dirty="0" smtClean="0">
                <a:latin typeface="PT Astra Sans" pitchFamily="34" charset="-52"/>
                <a:ea typeface="PT Astra Sans" pitchFamily="34" charset="-52"/>
              </a:rPr>
              <a:t>          Реализуются </a:t>
            </a:r>
            <a:r>
              <a:rPr lang="ru-RU" sz="1400" dirty="0">
                <a:latin typeface="PT Astra Sans" pitchFamily="34" charset="-52"/>
                <a:ea typeface="PT Astra Sans" pitchFamily="34" charset="-52"/>
              </a:rPr>
              <a:t>муниципальные программы «Развитие агропромышленного комплекса в Белозерском районе», «Устойчивое развитие сельских территорий Белозерского района». </a:t>
            </a:r>
          </a:p>
          <a:p>
            <a:endParaRPr lang="ru-RU" sz="1600" dirty="0">
              <a:latin typeface="PT Astra Sans" pitchFamily="34" charset="-52"/>
              <a:ea typeface="PT Astra Sans" pitchFamily="34" charset="-52"/>
            </a:endParaRPr>
          </a:p>
        </p:txBody>
      </p:sp>
      <p:pic>
        <p:nvPicPr>
          <p:cNvPr id="4" name="Рисунок 3" descr="C:\Users\П\Desktop\сх2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6545" y="2780928"/>
            <a:ext cx="5040560" cy="352958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31634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val="2546254417"/>
              </p:ext>
            </p:extLst>
          </p:nvPr>
        </p:nvGraphicFramePr>
        <p:xfrm>
          <a:off x="66675" y="681037"/>
          <a:ext cx="9010650" cy="54959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9086026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val="1316759787"/>
              </p:ext>
            </p:extLst>
          </p:nvPr>
        </p:nvGraphicFramePr>
        <p:xfrm>
          <a:off x="1475656" y="692696"/>
          <a:ext cx="6144344" cy="47683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7406281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11560" y="188640"/>
            <a:ext cx="59766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PT Astra Sans" pitchFamily="34" charset="-52"/>
                <a:ea typeface="PT Astra Sans" pitchFamily="34" charset="-52"/>
              </a:rPr>
              <a:t>Основные сельскохозяйственные показатели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52888077"/>
              </p:ext>
            </p:extLst>
          </p:nvPr>
        </p:nvGraphicFramePr>
        <p:xfrm>
          <a:off x="633711" y="620688"/>
          <a:ext cx="5760639" cy="420624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144663"/>
                <a:gridCol w="723632"/>
                <a:gridCol w="722904"/>
                <a:gridCol w="722904"/>
                <a:gridCol w="722904"/>
                <a:gridCol w="723632"/>
              </a:tblGrid>
              <a:tr h="34750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PT Astra Sans" pitchFamily="34" charset="-52"/>
                          <a:ea typeface="PT Astra Sans" pitchFamily="34" charset="-52"/>
                        </a:rPr>
                        <a:t>Показатели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PT Astra Sans" pitchFamily="34" charset="-52"/>
                          <a:ea typeface="PT Astra Sans" pitchFamily="34" charset="-52"/>
                        </a:rPr>
                        <a:t> 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PT Astra Sans" pitchFamily="34" charset="-52"/>
                        <a:ea typeface="PT Astra Sans" pitchFamily="34" charset="-52"/>
                        <a:cs typeface="Times New Roman"/>
                      </a:endParaRPr>
                    </a:p>
                  </a:txBody>
                  <a:tcPr marL="61809" marR="61809" marT="0" marB="0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PT Astra Sans" pitchFamily="34" charset="-52"/>
                          <a:ea typeface="PT Astra Sans" pitchFamily="34" charset="-52"/>
                        </a:rPr>
                        <a:t>2014г.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PT Astra Sans" pitchFamily="34" charset="-52"/>
                        <a:ea typeface="PT Astra Sans" pitchFamily="34" charset="-52"/>
                        <a:cs typeface="Times New Roman"/>
                      </a:endParaRPr>
                    </a:p>
                  </a:txBody>
                  <a:tcPr marL="61809" marR="61809" marT="0" marB="0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PT Astra Sans" pitchFamily="34" charset="-52"/>
                          <a:ea typeface="PT Astra Sans" pitchFamily="34" charset="-52"/>
                        </a:rPr>
                        <a:t>2015г.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PT Astra Sans" pitchFamily="34" charset="-52"/>
                        <a:ea typeface="PT Astra Sans" pitchFamily="34" charset="-52"/>
                        <a:cs typeface="Times New Roman"/>
                      </a:endParaRPr>
                    </a:p>
                  </a:txBody>
                  <a:tcPr marL="61809" marR="61809" marT="0" marB="0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PT Astra Sans" pitchFamily="34" charset="-52"/>
                          <a:ea typeface="PT Astra Sans" pitchFamily="34" charset="-52"/>
                        </a:rPr>
                        <a:t>2016г.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PT Astra Sans" pitchFamily="34" charset="-52"/>
                        <a:ea typeface="PT Astra Sans" pitchFamily="34" charset="-52"/>
                        <a:cs typeface="Times New Roman"/>
                      </a:endParaRPr>
                    </a:p>
                  </a:txBody>
                  <a:tcPr marL="61809" marR="61809" marT="0" marB="0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PT Astra Sans" pitchFamily="34" charset="-52"/>
                          <a:ea typeface="PT Astra Sans" pitchFamily="34" charset="-52"/>
                        </a:rPr>
                        <a:t>2017г.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PT Astra Sans" pitchFamily="34" charset="-52"/>
                        <a:ea typeface="PT Astra Sans" pitchFamily="34" charset="-52"/>
                        <a:cs typeface="Times New Roman"/>
                      </a:endParaRPr>
                    </a:p>
                  </a:txBody>
                  <a:tcPr marL="61809" marR="61809" marT="0" marB="0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PT Astra Sans" pitchFamily="34" charset="-52"/>
                          <a:ea typeface="PT Astra Sans" pitchFamily="34" charset="-52"/>
                        </a:rPr>
                        <a:t>2018г.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PT Astra Sans" pitchFamily="34" charset="-52"/>
                        <a:ea typeface="PT Astra Sans" pitchFamily="34" charset="-52"/>
                        <a:cs typeface="Times New Roman"/>
                      </a:endParaRPr>
                    </a:p>
                  </a:txBody>
                  <a:tcPr marL="61809" marR="61809" marT="0" marB="0">
                    <a:solidFill>
                      <a:schemeClr val="accent2"/>
                    </a:solidFill>
                  </a:tcPr>
                </a:tc>
              </a:tr>
              <a:tr h="52125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PT Astra Sans" pitchFamily="34" charset="-52"/>
                          <a:ea typeface="PT Astra Sans" pitchFamily="34" charset="-52"/>
                        </a:rPr>
                        <a:t>Объем производства сельскохозяйственной продукции, млн. руб.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PT Astra Sans" pitchFamily="34" charset="-52"/>
                        <a:ea typeface="PT Astra Sans" pitchFamily="34" charset="-52"/>
                        <a:cs typeface="Times New Roman"/>
                      </a:endParaRPr>
                    </a:p>
                  </a:txBody>
                  <a:tcPr marL="61809" marR="61809" marT="0" marB="0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PT Astra Sans" pitchFamily="34" charset="-52"/>
                          <a:ea typeface="PT Astra Sans" pitchFamily="34" charset="-52"/>
                        </a:rPr>
                        <a:t>1026</a:t>
                      </a:r>
                      <a:endParaRPr lang="ru-RU" sz="1200" dirty="0">
                        <a:effectLst/>
                        <a:latin typeface="PT Astra Sans" pitchFamily="34" charset="-52"/>
                        <a:ea typeface="PT Astra Sans" pitchFamily="34" charset="-52"/>
                        <a:cs typeface="Times New Roman"/>
                      </a:endParaRPr>
                    </a:p>
                  </a:txBody>
                  <a:tcPr marL="61809" marR="6180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PT Astra Sans" pitchFamily="34" charset="-52"/>
                          <a:ea typeface="PT Astra Sans" pitchFamily="34" charset="-52"/>
                        </a:rPr>
                        <a:t>1171</a:t>
                      </a:r>
                      <a:endParaRPr lang="ru-RU" sz="1200" dirty="0">
                        <a:effectLst/>
                        <a:latin typeface="PT Astra Sans" pitchFamily="34" charset="-52"/>
                        <a:ea typeface="PT Astra Sans" pitchFamily="34" charset="-52"/>
                        <a:cs typeface="Times New Roman"/>
                      </a:endParaRPr>
                    </a:p>
                  </a:txBody>
                  <a:tcPr marL="61809" marR="6180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PT Astra Sans" pitchFamily="34" charset="-52"/>
                          <a:ea typeface="PT Astra Sans" pitchFamily="34" charset="-52"/>
                        </a:rPr>
                        <a:t>1332</a:t>
                      </a:r>
                      <a:endParaRPr lang="ru-RU" sz="1200" dirty="0">
                        <a:effectLst/>
                        <a:latin typeface="PT Astra Sans" pitchFamily="34" charset="-52"/>
                        <a:ea typeface="PT Astra Sans" pitchFamily="34" charset="-52"/>
                        <a:cs typeface="Times New Roman"/>
                      </a:endParaRPr>
                    </a:p>
                  </a:txBody>
                  <a:tcPr marL="61809" marR="6180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PT Astra Sans" pitchFamily="34" charset="-52"/>
                          <a:ea typeface="PT Astra Sans" pitchFamily="34" charset="-52"/>
                        </a:rPr>
                        <a:t>1562</a:t>
                      </a:r>
                      <a:endParaRPr lang="ru-RU" sz="1200">
                        <a:effectLst/>
                        <a:latin typeface="PT Astra Sans" pitchFamily="34" charset="-52"/>
                        <a:ea typeface="PT Astra Sans" pitchFamily="34" charset="-52"/>
                        <a:cs typeface="Times New Roman"/>
                      </a:endParaRPr>
                    </a:p>
                  </a:txBody>
                  <a:tcPr marL="61809" marR="6180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PT Astra Sans" pitchFamily="34" charset="-52"/>
                          <a:ea typeface="PT Astra Sans" pitchFamily="34" charset="-52"/>
                        </a:rPr>
                        <a:t>1676</a:t>
                      </a:r>
                      <a:endParaRPr lang="ru-RU" sz="1200" dirty="0">
                        <a:effectLst/>
                        <a:latin typeface="PT Astra Sans" pitchFamily="34" charset="-52"/>
                        <a:ea typeface="PT Astra Sans" pitchFamily="34" charset="-52"/>
                        <a:cs typeface="Times New Roman"/>
                      </a:endParaRPr>
                    </a:p>
                  </a:txBody>
                  <a:tcPr marL="61809" marR="61809" marT="0" marB="0"/>
                </a:tc>
              </a:tr>
              <a:tr h="173752">
                <a:tc gridSpan="6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PT Astra Sans" pitchFamily="34" charset="-52"/>
                          <a:ea typeface="PT Astra Sans" pitchFamily="34" charset="-52"/>
                        </a:rPr>
                        <a:t>Производство сельскохозяйственной продукции в хозяйствах всех категорий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PT Astra Sans" pitchFamily="34" charset="-52"/>
                        <a:ea typeface="PT Astra Sans" pitchFamily="34" charset="-52"/>
                        <a:cs typeface="Times New Roman"/>
                      </a:endParaRPr>
                    </a:p>
                  </a:txBody>
                  <a:tcPr marL="61809" marR="61809" marT="0" marB="0"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7375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PT Astra Sans" pitchFamily="34" charset="-52"/>
                          <a:ea typeface="PT Astra Sans" pitchFamily="34" charset="-52"/>
                        </a:rPr>
                        <a:t>зерна, т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PT Astra Sans" pitchFamily="34" charset="-52"/>
                        <a:ea typeface="PT Astra Sans" pitchFamily="34" charset="-52"/>
                        <a:cs typeface="Times New Roman"/>
                      </a:endParaRPr>
                    </a:p>
                  </a:txBody>
                  <a:tcPr marL="61809" marR="61809" marT="0" marB="0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PT Astra Sans" pitchFamily="34" charset="-52"/>
                          <a:ea typeface="PT Astra Sans" pitchFamily="34" charset="-52"/>
                        </a:rPr>
                        <a:t>23669</a:t>
                      </a:r>
                      <a:endParaRPr lang="ru-RU" sz="1200" dirty="0">
                        <a:effectLst/>
                        <a:latin typeface="PT Astra Sans" pitchFamily="34" charset="-52"/>
                        <a:ea typeface="PT Astra Sans" pitchFamily="34" charset="-52"/>
                        <a:cs typeface="Times New Roman"/>
                      </a:endParaRPr>
                    </a:p>
                  </a:txBody>
                  <a:tcPr marL="61809" marR="6180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PT Astra Sans" pitchFamily="34" charset="-52"/>
                          <a:ea typeface="PT Astra Sans" pitchFamily="34" charset="-52"/>
                        </a:rPr>
                        <a:t>27434</a:t>
                      </a:r>
                      <a:endParaRPr lang="ru-RU" sz="1200">
                        <a:effectLst/>
                        <a:latin typeface="PT Astra Sans" pitchFamily="34" charset="-52"/>
                        <a:ea typeface="PT Astra Sans" pitchFamily="34" charset="-52"/>
                        <a:cs typeface="Times New Roman"/>
                      </a:endParaRPr>
                    </a:p>
                  </a:txBody>
                  <a:tcPr marL="61809" marR="6180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PT Astra Sans" pitchFamily="34" charset="-52"/>
                          <a:ea typeface="PT Astra Sans" pitchFamily="34" charset="-52"/>
                        </a:rPr>
                        <a:t>28699</a:t>
                      </a:r>
                      <a:endParaRPr lang="ru-RU" sz="1200" dirty="0">
                        <a:effectLst/>
                        <a:latin typeface="PT Astra Sans" pitchFamily="34" charset="-52"/>
                        <a:ea typeface="PT Astra Sans" pitchFamily="34" charset="-52"/>
                        <a:cs typeface="Times New Roman"/>
                      </a:endParaRPr>
                    </a:p>
                  </a:txBody>
                  <a:tcPr marL="61809" marR="6180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PT Astra Sans" pitchFamily="34" charset="-52"/>
                          <a:ea typeface="PT Astra Sans" pitchFamily="34" charset="-52"/>
                        </a:rPr>
                        <a:t>38158</a:t>
                      </a:r>
                      <a:endParaRPr lang="ru-RU" sz="1200">
                        <a:effectLst/>
                        <a:latin typeface="PT Astra Sans" pitchFamily="34" charset="-52"/>
                        <a:ea typeface="PT Astra Sans" pitchFamily="34" charset="-52"/>
                        <a:cs typeface="Times New Roman"/>
                      </a:endParaRPr>
                    </a:p>
                  </a:txBody>
                  <a:tcPr marL="61809" marR="6180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PT Astra Sans" pitchFamily="34" charset="-52"/>
                          <a:ea typeface="PT Astra Sans" pitchFamily="34" charset="-52"/>
                        </a:rPr>
                        <a:t>31901</a:t>
                      </a:r>
                      <a:endParaRPr lang="ru-RU" sz="1200">
                        <a:effectLst/>
                        <a:latin typeface="PT Astra Sans" pitchFamily="34" charset="-52"/>
                        <a:ea typeface="PT Astra Sans" pitchFamily="34" charset="-52"/>
                        <a:cs typeface="Times New Roman"/>
                      </a:endParaRPr>
                    </a:p>
                  </a:txBody>
                  <a:tcPr marL="61809" marR="61809" marT="0" marB="0"/>
                </a:tc>
              </a:tr>
              <a:tr h="17375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PT Astra Sans" pitchFamily="34" charset="-52"/>
                          <a:ea typeface="PT Astra Sans" pitchFamily="34" charset="-52"/>
                        </a:rPr>
                        <a:t>картофеля, т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PT Astra Sans" pitchFamily="34" charset="-52"/>
                        <a:ea typeface="PT Astra Sans" pitchFamily="34" charset="-52"/>
                        <a:cs typeface="Times New Roman"/>
                      </a:endParaRPr>
                    </a:p>
                  </a:txBody>
                  <a:tcPr marL="61809" marR="61809" marT="0" marB="0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PT Astra Sans" pitchFamily="34" charset="-52"/>
                          <a:ea typeface="PT Astra Sans" pitchFamily="34" charset="-52"/>
                        </a:rPr>
                        <a:t>18328</a:t>
                      </a:r>
                      <a:endParaRPr lang="ru-RU" sz="1200" dirty="0">
                        <a:effectLst/>
                        <a:latin typeface="PT Astra Sans" pitchFamily="34" charset="-52"/>
                        <a:ea typeface="PT Astra Sans" pitchFamily="34" charset="-52"/>
                        <a:cs typeface="Times New Roman"/>
                      </a:endParaRPr>
                    </a:p>
                  </a:txBody>
                  <a:tcPr marL="61809" marR="6180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PT Astra Sans" pitchFamily="34" charset="-52"/>
                          <a:ea typeface="PT Astra Sans" pitchFamily="34" charset="-52"/>
                        </a:rPr>
                        <a:t>17100</a:t>
                      </a:r>
                      <a:endParaRPr lang="ru-RU" sz="1200">
                        <a:effectLst/>
                        <a:latin typeface="PT Astra Sans" pitchFamily="34" charset="-52"/>
                        <a:ea typeface="PT Astra Sans" pitchFamily="34" charset="-52"/>
                        <a:cs typeface="Times New Roman"/>
                      </a:endParaRPr>
                    </a:p>
                  </a:txBody>
                  <a:tcPr marL="61809" marR="6180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PT Astra Sans" pitchFamily="34" charset="-52"/>
                          <a:ea typeface="PT Astra Sans" pitchFamily="34" charset="-52"/>
                        </a:rPr>
                        <a:t>16021</a:t>
                      </a:r>
                      <a:endParaRPr lang="ru-RU" sz="1200" dirty="0">
                        <a:effectLst/>
                        <a:latin typeface="PT Astra Sans" pitchFamily="34" charset="-52"/>
                        <a:ea typeface="PT Astra Sans" pitchFamily="34" charset="-52"/>
                        <a:cs typeface="Times New Roman"/>
                      </a:endParaRPr>
                    </a:p>
                  </a:txBody>
                  <a:tcPr marL="61809" marR="6180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PT Astra Sans" pitchFamily="34" charset="-52"/>
                          <a:ea typeface="PT Astra Sans" pitchFamily="34" charset="-52"/>
                        </a:rPr>
                        <a:t>14149</a:t>
                      </a:r>
                      <a:endParaRPr lang="ru-RU" sz="1200">
                        <a:effectLst/>
                        <a:latin typeface="PT Astra Sans" pitchFamily="34" charset="-52"/>
                        <a:ea typeface="PT Astra Sans" pitchFamily="34" charset="-52"/>
                        <a:cs typeface="Times New Roman"/>
                      </a:endParaRPr>
                    </a:p>
                  </a:txBody>
                  <a:tcPr marL="61809" marR="6180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PT Astra Sans" pitchFamily="34" charset="-52"/>
                          <a:ea typeface="PT Astra Sans" pitchFamily="34" charset="-52"/>
                        </a:rPr>
                        <a:t>9115</a:t>
                      </a:r>
                      <a:endParaRPr lang="ru-RU" sz="1200">
                        <a:effectLst/>
                        <a:latin typeface="PT Astra Sans" pitchFamily="34" charset="-52"/>
                        <a:ea typeface="PT Astra Sans" pitchFamily="34" charset="-52"/>
                        <a:cs typeface="Times New Roman"/>
                      </a:endParaRPr>
                    </a:p>
                  </a:txBody>
                  <a:tcPr marL="61809" marR="61809" marT="0" marB="0"/>
                </a:tc>
              </a:tr>
              <a:tr h="17375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PT Astra Sans" pitchFamily="34" charset="-52"/>
                          <a:ea typeface="PT Astra Sans" pitchFamily="34" charset="-52"/>
                        </a:rPr>
                        <a:t>овощей, т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PT Astra Sans" pitchFamily="34" charset="-52"/>
                        <a:ea typeface="PT Astra Sans" pitchFamily="34" charset="-52"/>
                        <a:cs typeface="Times New Roman"/>
                      </a:endParaRPr>
                    </a:p>
                  </a:txBody>
                  <a:tcPr marL="61809" marR="61809" marT="0" marB="0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PT Astra Sans" pitchFamily="34" charset="-52"/>
                          <a:ea typeface="PT Astra Sans" pitchFamily="34" charset="-52"/>
                        </a:rPr>
                        <a:t>9830</a:t>
                      </a:r>
                      <a:endParaRPr lang="ru-RU" sz="1200" dirty="0">
                        <a:effectLst/>
                        <a:latin typeface="PT Astra Sans" pitchFamily="34" charset="-52"/>
                        <a:ea typeface="PT Astra Sans" pitchFamily="34" charset="-52"/>
                        <a:cs typeface="Times New Roman"/>
                      </a:endParaRPr>
                    </a:p>
                  </a:txBody>
                  <a:tcPr marL="61809" marR="6180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PT Astra Sans" pitchFamily="34" charset="-52"/>
                          <a:ea typeface="PT Astra Sans" pitchFamily="34" charset="-52"/>
                        </a:rPr>
                        <a:t>9685</a:t>
                      </a:r>
                      <a:endParaRPr lang="ru-RU" sz="1200">
                        <a:effectLst/>
                        <a:latin typeface="PT Astra Sans" pitchFamily="34" charset="-52"/>
                        <a:ea typeface="PT Astra Sans" pitchFamily="34" charset="-52"/>
                        <a:cs typeface="Times New Roman"/>
                      </a:endParaRPr>
                    </a:p>
                  </a:txBody>
                  <a:tcPr marL="61809" marR="6180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PT Astra Sans" pitchFamily="34" charset="-52"/>
                          <a:ea typeface="PT Astra Sans" pitchFamily="34" charset="-52"/>
                        </a:rPr>
                        <a:t>9630</a:t>
                      </a:r>
                      <a:endParaRPr lang="ru-RU" sz="1200" dirty="0">
                        <a:effectLst/>
                        <a:latin typeface="PT Astra Sans" pitchFamily="34" charset="-52"/>
                        <a:ea typeface="PT Astra Sans" pitchFamily="34" charset="-52"/>
                        <a:cs typeface="Times New Roman"/>
                      </a:endParaRPr>
                    </a:p>
                  </a:txBody>
                  <a:tcPr marL="61809" marR="6180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PT Astra Sans" pitchFamily="34" charset="-52"/>
                          <a:ea typeface="PT Astra Sans" pitchFamily="34" charset="-52"/>
                        </a:rPr>
                        <a:t>9060</a:t>
                      </a:r>
                      <a:endParaRPr lang="ru-RU" sz="1200">
                        <a:effectLst/>
                        <a:latin typeface="PT Astra Sans" pitchFamily="34" charset="-52"/>
                        <a:ea typeface="PT Astra Sans" pitchFamily="34" charset="-52"/>
                        <a:cs typeface="Times New Roman"/>
                      </a:endParaRPr>
                    </a:p>
                  </a:txBody>
                  <a:tcPr marL="61809" marR="6180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PT Astra Sans" pitchFamily="34" charset="-52"/>
                          <a:ea typeface="PT Astra Sans" pitchFamily="34" charset="-52"/>
                        </a:rPr>
                        <a:t>5606</a:t>
                      </a:r>
                      <a:endParaRPr lang="ru-RU" sz="1200" dirty="0">
                        <a:effectLst/>
                        <a:latin typeface="PT Astra Sans" pitchFamily="34" charset="-52"/>
                        <a:ea typeface="PT Astra Sans" pitchFamily="34" charset="-52"/>
                        <a:cs typeface="Times New Roman"/>
                      </a:endParaRPr>
                    </a:p>
                  </a:txBody>
                  <a:tcPr marL="61809" marR="61809" marT="0" marB="0"/>
                </a:tc>
              </a:tr>
              <a:tr h="34750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PT Astra Sans" pitchFamily="34" charset="-52"/>
                          <a:ea typeface="PT Astra Sans" pitchFamily="34" charset="-52"/>
                        </a:rPr>
                        <a:t>реализация скота и птицы в живом весе, т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PT Astra Sans" pitchFamily="34" charset="-52"/>
                        <a:ea typeface="PT Astra Sans" pitchFamily="34" charset="-52"/>
                        <a:cs typeface="Times New Roman"/>
                      </a:endParaRPr>
                    </a:p>
                  </a:txBody>
                  <a:tcPr marL="61809" marR="61809" marT="0" marB="0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PT Astra Sans" pitchFamily="34" charset="-52"/>
                          <a:ea typeface="PT Astra Sans" pitchFamily="34" charset="-52"/>
                        </a:rPr>
                        <a:t>2448</a:t>
                      </a:r>
                      <a:endParaRPr lang="ru-RU" sz="1200">
                        <a:effectLst/>
                        <a:latin typeface="PT Astra Sans" pitchFamily="34" charset="-52"/>
                        <a:ea typeface="PT Astra Sans" pitchFamily="34" charset="-52"/>
                        <a:cs typeface="Times New Roman"/>
                      </a:endParaRPr>
                    </a:p>
                  </a:txBody>
                  <a:tcPr marL="61809" marR="6180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PT Astra Sans" pitchFamily="34" charset="-52"/>
                          <a:ea typeface="PT Astra Sans" pitchFamily="34" charset="-52"/>
                        </a:rPr>
                        <a:t>2194</a:t>
                      </a:r>
                      <a:endParaRPr lang="ru-RU" sz="1200" dirty="0">
                        <a:effectLst/>
                        <a:latin typeface="PT Astra Sans" pitchFamily="34" charset="-52"/>
                        <a:ea typeface="PT Astra Sans" pitchFamily="34" charset="-52"/>
                        <a:cs typeface="Times New Roman"/>
                      </a:endParaRPr>
                    </a:p>
                  </a:txBody>
                  <a:tcPr marL="61809" marR="6180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PT Astra Sans" pitchFamily="34" charset="-52"/>
                          <a:ea typeface="PT Astra Sans" pitchFamily="34" charset="-52"/>
                        </a:rPr>
                        <a:t>2234</a:t>
                      </a:r>
                      <a:endParaRPr lang="ru-RU" sz="1200" dirty="0">
                        <a:effectLst/>
                        <a:latin typeface="PT Astra Sans" pitchFamily="34" charset="-52"/>
                        <a:ea typeface="PT Astra Sans" pitchFamily="34" charset="-52"/>
                        <a:cs typeface="Times New Roman"/>
                      </a:endParaRPr>
                    </a:p>
                  </a:txBody>
                  <a:tcPr marL="61809" marR="6180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PT Astra Sans" pitchFamily="34" charset="-52"/>
                          <a:ea typeface="PT Astra Sans" pitchFamily="34" charset="-52"/>
                        </a:rPr>
                        <a:t>2223</a:t>
                      </a:r>
                      <a:endParaRPr lang="ru-RU" sz="1200">
                        <a:effectLst/>
                        <a:latin typeface="PT Astra Sans" pitchFamily="34" charset="-52"/>
                        <a:ea typeface="PT Astra Sans" pitchFamily="34" charset="-52"/>
                        <a:cs typeface="Times New Roman"/>
                      </a:endParaRPr>
                    </a:p>
                  </a:txBody>
                  <a:tcPr marL="61809" marR="6180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PT Astra Sans" pitchFamily="34" charset="-52"/>
                          <a:ea typeface="PT Astra Sans" pitchFamily="34" charset="-52"/>
                        </a:rPr>
                        <a:t>2086</a:t>
                      </a:r>
                      <a:endParaRPr lang="ru-RU" sz="1200">
                        <a:effectLst/>
                        <a:latin typeface="PT Astra Sans" pitchFamily="34" charset="-52"/>
                        <a:ea typeface="PT Astra Sans" pitchFamily="34" charset="-52"/>
                        <a:cs typeface="Times New Roman"/>
                      </a:endParaRPr>
                    </a:p>
                  </a:txBody>
                  <a:tcPr marL="61809" marR="61809" marT="0" marB="0"/>
                </a:tc>
              </a:tr>
              <a:tr h="17375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PT Astra Sans" pitchFamily="34" charset="-52"/>
                          <a:ea typeface="PT Astra Sans" pitchFamily="34" charset="-52"/>
                        </a:rPr>
                        <a:t>молока, т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PT Astra Sans" pitchFamily="34" charset="-52"/>
                        <a:ea typeface="PT Astra Sans" pitchFamily="34" charset="-52"/>
                        <a:cs typeface="Times New Roman"/>
                      </a:endParaRPr>
                    </a:p>
                  </a:txBody>
                  <a:tcPr marL="61809" marR="61809" marT="0" marB="0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PT Astra Sans" pitchFamily="34" charset="-52"/>
                          <a:ea typeface="PT Astra Sans" pitchFamily="34" charset="-52"/>
                        </a:rPr>
                        <a:t>12775</a:t>
                      </a:r>
                      <a:endParaRPr lang="ru-RU" sz="1200">
                        <a:effectLst/>
                        <a:latin typeface="PT Astra Sans" pitchFamily="34" charset="-52"/>
                        <a:ea typeface="PT Astra Sans" pitchFamily="34" charset="-52"/>
                        <a:cs typeface="Times New Roman"/>
                      </a:endParaRPr>
                    </a:p>
                  </a:txBody>
                  <a:tcPr marL="61809" marR="6180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PT Astra Sans" pitchFamily="34" charset="-52"/>
                          <a:ea typeface="PT Astra Sans" pitchFamily="34" charset="-52"/>
                        </a:rPr>
                        <a:t>9843</a:t>
                      </a:r>
                      <a:endParaRPr lang="ru-RU" sz="1200" dirty="0">
                        <a:effectLst/>
                        <a:latin typeface="PT Astra Sans" pitchFamily="34" charset="-52"/>
                        <a:ea typeface="PT Astra Sans" pitchFamily="34" charset="-52"/>
                        <a:cs typeface="Times New Roman"/>
                      </a:endParaRPr>
                    </a:p>
                  </a:txBody>
                  <a:tcPr marL="61809" marR="6180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PT Astra Sans" pitchFamily="34" charset="-52"/>
                          <a:ea typeface="PT Astra Sans" pitchFamily="34" charset="-52"/>
                        </a:rPr>
                        <a:t>9256</a:t>
                      </a:r>
                      <a:endParaRPr lang="ru-RU" sz="1200" dirty="0">
                        <a:effectLst/>
                        <a:latin typeface="PT Astra Sans" pitchFamily="34" charset="-52"/>
                        <a:ea typeface="PT Astra Sans" pitchFamily="34" charset="-52"/>
                        <a:cs typeface="Times New Roman"/>
                      </a:endParaRPr>
                    </a:p>
                  </a:txBody>
                  <a:tcPr marL="61809" marR="6180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PT Astra Sans" pitchFamily="34" charset="-52"/>
                          <a:ea typeface="PT Astra Sans" pitchFamily="34" charset="-52"/>
                        </a:rPr>
                        <a:t>9110</a:t>
                      </a:r>
                      <a:endParaRPr lang="ru-RU" sz="1200">
                        <a:effectLst/>
                        <a:latin typeface="PT Astra Sans" pitchFamily="34" charset="-52"/>
                        <a:ea typeface="PT Astra Sans" pitchFamily="34" charset="-52"/>
                        <a:cs typeface="Times New Roman"/>
                      </a:endParaRPr>
                    </a:p>
                  </a:txBody>
                  <a:tcPr marL="61809" marR="6180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PT Astra Sans" pitchFamily="34" charset="-52"/>
                          <a:ea typeface="PT Astra Sans" pitchFamily="34" charset="-52"/>
                        </a:rPr>
                        <a:t>8037</a:t>
                      </a:r>
                      <a:endParaRPr lang="ru-RU" sz="1200">
                        <a:effectLst/>
                        <a:latin typeface="PT Astra Sans" pitchFamily="34" charset="-52"/>
                        <a:ea typeface="PT Astra Sans" pitchFamily="34" charset="-52"/>
                        <a:cs typeface="Times New Roman"/>
                      </a:endParaRPr>
                    </a:p>
                  </a:txBody>
                  <a:tcPr marL="61809" marR="61809" marT="0" marB="0"/>
                </a:tc>
              </a:tr>
              <a:tr h="52125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chemeClr val="tx1"/>
                          </a:solidFill>
                          <a:effectLst/>
                          <a:latin typeface="PT Astra Sans" pitchFamily="34" charset="-52"/>
                          <a:ea typeface="PT Astra Sans" pitchFamily="34" charset="-52"/>
                        </a:rPr>
                        <a:t>Поголовье крупного рогатого скота во всех категориях хозяйств, гол.</a:t>
                      </a:r>
                      <a:endParaRPr lang="ru-RU" sz="1200" b="0">
                        <a:solidFill>
                          <a:schemeClr val="tx1"/>
                        </a:solidFill>
                        <a:effectLst/>
                        <a:latin typeface="PT Astra Sans" pitchFamily="34" charset="-52"/>
                        <a:ea typeface="PT Astra Sans" pitchFamily="34" charset="-52"/>
                        <a:cs typeface="Times New Roman"/>
                      </a:endParaRPr>
                    </a:p>
                  </a:txBody>
                  <a:tcPr marL="61809" marR="61809" marT="0" marB="0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PT Astra Sans" pitchFamily="34" charset="-52"/>
                          <a:ea typeface="PT Astra Sans" pitchFamily="34" charset="-52"/>
                        </a:rPr>
                        <a:t>7658</a:t>
                      </a:r>
                      <a:endParaRPr lang="ru-RU" sz="1200">
                        <a:effectLst/>
                        <a:latin typeface="PT Astra Sans" pitchFamily="34" charset="-52"/>
                        <a:ea typeface="PT Astra Sans" pitchFamily="34" charset="-52"/>
                        <a:cs typeface="Times New Roman"/>
                      </a:endParaRPr>
                    </a:p>
                  </a:txBody>
                  <a:tcPr marL="61809" marR="6180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PT Astra Sans" pitchFamily="34" charset="-52"/>
                          <a:ea typeface="PT Astra Sans" pitchFamily="34" charset="-52"/>
                        </a:rPr>
                        <a:t>7847</a:t>
                      </a:r>
                      <a:endParaRPr lang="ru-RU" sz="1200" dirty="0">
                        <a:effectLst/>
                        <a:latin typeface="PT Astra Sans" pitchFamily="34" charset="-52"/>
                        <a:ea typeface="PT Astra Sans" pitchFamily="34" charset="-52"/>
                        <a:cs typeface="Times New Roman"/>
                      </a:endParaRPr>
                    </a:p>
                  </a:txBody>
                  <a:tcPr marL="61809" marR="6180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PT Astra Sans" pitchFamily="34" charset="-52"/>
                          <a:ea typeface="PT Astra Sans" pitchFamily="34" charset="-52"/>
                        </a:rPr>
                        <a:t>7381</a:t>
                      </a:r>
                      <a:endParaRPr lang="ru-RU" sz="1200" dirty="0">
                        <a:effectLst/>
                        <a:latin typeface="PT Astra Sans" pitchFamily="34" charset="-52"/>
                        <a:ea typeface="PT Astra Sans" pitchFamily="34" charset="-52"/>
                        <a:cs typeface="Times New Roman"/>
                      </a:endParaRPr>
                    </a:p>
                  </a:txBody>
                  <a:tcPr marL="61809" marR="6180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PT Astra Sans" pitchFamily="34" charset="-52"/>
                          <a:ea typeface="PT Astra Sans" pitchFamily="34" charset="-52"/>
                        </a:rPr>
                        <a:t>7030</a:t>
                      </a:r>
                      <a:endParaRPr lang="ru-RU" sz="1200">
                        <a:effectLst/>
                        <a:latin typeface="PT Astra Sans" pitchFamily="34" charset="-52"/>
                        <a:ea typeface="PT Astra Sans" pitchFamily="34" charset="-52"/>
                        <a:cs typeface="Times New Roman"/>
                      </a:endParaRPr>
                    </a:p>
                  </a:txBody>
                  <a:tcPr marL="61809" marR="6180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PT Astra Sans" pitchFamily="34" charset="-52"/>
                          <a:ea typeface="PT Astra Sans" pitchFamily="34" charset="-52"/>
                        </a:rPr>
                        <a:t>6994</a:t>
                      </a:r>
                      <a:endParaRPr lang="ru-RU" sz="1200">
                        <a:effectLst/>
                        <a:latin typeface="PT Astra Sans" pitchFamily="34" charset="-52"/>
                        <a:ea typeface="PT Astra Sans" pitchFamily="34" charset="-52"/>
                        <a:cs typeface="Times New Roman"/>
                      </a:endParaRPr>
                    </a:p>
                  </a:txBody>
                  <a:tcPr marL="61809" marR="61809" marT="0" marB="0"/>
                </a:tc>
              </a:tr>
              <a:tr h="34750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PT Astra Sans" pitchFamily="34" charset="-52"/>
                          <a:ea typeface="PT Astra Sans" pitchFamily="34" charset="-52"/>
                        </a:rPr>
                        <a:t>из них в сельхозпредприятиях и </a:t>
                      </a:r>
                      <a:r>
                        <a:rPr lang="ru-RU" sz="1200" b="0" dirty="0" err="1">
                          <a:solidFill>
                            <a:schemeClr val="tx1"/>
                          </a:solidFill>
                          <a:effectLst/>
                          <a:latin typeface="PT Astra Sans" pitchFamily="34" charset="-52"/>
                          <a:ea typeface="PT Astra Sans" pitchFamily="34" charset="-52"/>
                        </a:rPr>
                        <a:t>КфХ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PT Astra Sans" pitchFamily="34" charset="-52"/>
                        <a:ea typeface="PT Astra Sans" pitchFamily="34" charset="-52"/>
                        <a:cs typeface="Times New Roman"/>
                      </a:endParaRPr>
                    </a:p>
                  </a:txBody>
                  <a:tcPr marL="61809" marR="61809" marT="0" marB="0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PT Astra Sans" pitchFamily="34" charset="-52"/>
                          <a:ea typeface="PT Astra Sans" pitchFamily="34" charset="-52"/>
                        </a:rPr>
                        <a:t>3054</a:t>
                      </a:r>
                      <a:endParaRPr lang="ru-RU" sz="1200" dirty="0">
                        <a:effectLst/>
                        <a:latin typeface="PT Astra Sans" pitchFamily="34" charset="-52"/>
                        <a:ea typeface="PT Astra Sans" pitchFamily="34" charset="-52"/>
                        <a:cs typeface="Times New Roman"/>
                      </a:endParaRPr>
                    </a:p>
                  </a:txBody>
                  <a:tcPr marL="61809" marR="6180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PT Astra Sans" pitchFamily="34" charset="-52"/>
                          <a:ea typeface="PT Astra Sans" pitchFamily="34" charset="-52"/>
                        </a:rPr>
                        <a:t>3562</a:t>
                      </a:r>
                      <a:endParaRPr lang="ru-RU" sz="1200">
                        <a:effectLst/>
                        <a:latin typeface="PT Astra Sans" pitchFamily="34" charset="-52"/>
                        <a:ea typeface="PT Astra Sans" pitchFamily="34" charset="-52"/>
                        <a:cs typeface="Times New Roman"/>
                      </a:endParaRPr>
                    </a:p>
                  </a:txBody>
                  <a:tcPr marL="61809" marR="6180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PT Astra Sans" pitchFamily="34" charset="-52"/>
                          <a:ea typeface="PT Astra Sans" pitchFamily="34" charset="-52"/>
                        </a:rPr>
                        <a:t>3489</a:t>
                      </a:r>
                      <a:endParaRPr lang="ru-RU" sz="1200" dirty="0">
                        <a:effectLst/>
                        <a:latin typeface="PT Astra Sans" pitchFamily="34" charset="-52"/>
                        <a:ea typeface="PT Astra Sans" pitchFamily="34" charset="-52"/>
                        <a:cs typeface="Times New Roman"/>
                      </a:endParaRPr>
                    </a:p>
                  </a:txBody>
                  <a:tcPr marL="61809" marR="6180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PT Astra Sans" pitchFamily="34" charset="-52"/>
                          <a:ea typeface="PT Astra Sans" pitchFamily="34" charset="-52"/>
                        </a:rPr>
                        <a:t>3375</a:t>
                      </a:r>
                      <a:endParaRPr lang="ru-RU" sz="1200">
                        <a:effectLst/>
                        <a:latin typeface="PT Astra Sans" pitchFamily="34" charset="-52"/>
                        <a:ea typeface="PT Astra Sans" pitchFamily="34" charset="-52"/>
                        <a:cs typeface="Times New Roman"/>
                      </a:endParaRPr>
                    </a:p>
                  </a:txBody>
                  <a:tcPr marL="61809" marR="6180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PT Astra Sans" pitchFamily="34" charset="-52"/>
                          <a:ea typeface="PT Astra Sans" pitchFamily="34" charset="-52"/>
                        </a:rPr>
                        <a:t>3290</a:t>
                      </a:r>
                      <a:endParaRPr lang="ru-RU" sz="1200">
                        <a:effectLst/>
                        <a:latin typeface="PT Astra Sans" pitchFamily="34" charset="-52"/>
                        <a:ea typeface="PT Astra Sans" pitchFamily="34" charset="-52"/>
                        <a:cs typeface="Times New Roman"/>
                      </a:endParaRPr>
                    </a:p>
                  </a:txBody>
                  <a:tcPr marL="61809" marR="61809" marT="0" marB="0"/>
                </a:tc>
              </a:tr>
              <a:tr h="17375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PT Astra Sans" pitchFamily="34" charset="-52"/>
                          <a:ea typeface="PT Astra Sans" pitchFamily="34" charset="-52"/>
                        </a:rPr>
                        <a:t> Поголовье  коров, гол.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PT Astra Sans" pitchFamily="34" charset="-52"/>
                        <a:ea typeface="PT Astra Sans" pitchFamily="34" charset="-52"/>
                        <a:cs typeface="Times New Roman"/>
                      </a:endParaRPr>
                    </a:p>
                  </a:txBody>
                  <a:tcPr marL="61809" marR="61809" marT="0" marB="0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PT Astra Sans" pitchFamily="34" charset="-52"/>
                          <a:ea typeface="PT Astra Sans" pitchFamily="34" charset="-52"/>
                        </a:rPr>
                        <a:t>3444</a:t>
                      </a:r>
                      <a:endParaRPr lang="ru-RU" sz="1200">
                        <a:effectLst/>
                        <a:latin typeface="PT Astra Sans" pitchFamily="34" charset="-52"/>
                        <a:ea typeface="PT Astra Sans" pitchFamily="34" charset="-52"/>
                        <a:cs typeface="Times New Roman"/>
                      </a:endParaRPr>
                    </a:p>
                  </a:txBody>
                  <a:tcPr marL="61809" marR="6180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PT Astra Sans" pitchFamily="34" charset="-52"/>
                          <a:ea typeface="PT Astra Sans" pitchFamily="34" charset="-52"/>
                        </a:rPr>
                        <a:t>3306</a:t>
                      </a:r>
                      <a:endParaRPr lang="ru-RU" sz="1200" dirty="0">
                        <a:effectLst/>
                        <a:latin typeface="PT Astra Sans" pitchFamily="34" charset="-52"/>
                        <a:ea typeface="PT Astra Sans" pitchFamily="34" charset="-52"/>
                        <a:cs typeface="Times New Roman"/>
                      </a:endParaRPr>
                    </a:p>
                  </a:txBody>
                  <a:tcPr marL="61809" marR="6180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PT Astra Sans" pitchFamily="34" charset="-52"/>
                          <a:ea typeface="PT Astra Sans" pitchFamily="34" charset="-52"/>
                        </a:rPr>
                        <a:t>3104</a:t>
                      </a:r>
                      <a:endParaRPr lang="ru-RU" sz="1200" dirty="0">
                        <a:effectLst/>
                        <a:latin typeface="PT Astra Sans" pitchFamily="34" charset="-52"/>
                        <a:ea typeface="PT Astra Sans" pitchFamily="34" charset="-52"/>
                        <a:cs typeface="Times New Roman"/>
                      </a:endParaRPr>
                    </a:p>
                  </a:txBody>
                  <a:tcPr marL="61809" marR="6180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PT Astra Sans" pitchFamily="34" charset="-52"/>
                          <a:ea typeface="PT Astra Sans" pitchFamily="34" charset="-52"/>
                        </a:rPr>
                        <a:t>3003</a:t>
                      </a:r>
                      <a:endParaRPr lang="ru-RU" sz="1200">
                        <a:effectLst/>
                        <a:latin typeface="PT Astra Sans" pitchFamily="34" charset="-52"/>
                        <a:ea typeface="PT Astra Sans" pitchFamily="34" charset="-52"/>
                        <a:cs typeface="Times New Roman"/>
                      </a:endParaRPr>
                    </a:p>
                  </a:txBody>
                  <a:tcPr marL="61809" marR="6180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PT Astra Sans" pitchFamily="34" charset="-52"/>
                          <a:ea typeface="PT Astra Sans" pitchFamily="34" charset="-52"/>
                        </a:rPr>
                        <a:t>2994</a:t>
                      </a:r>
                      <a:endParaRPr lang="ru-RU" sz="1200">
                        <a:effectLst/>
                        <a:latin typeface="PT Astra Sans" pitchFamily="34" charset="-52"/>
                        <a:ea typeface="PT Astra Sans" pitchFamily="34" charset="-52"/>
                        <a:cs typeface="Times New Roman"/>
                      </a:endParaRPr>
                    </a:p>
                  </a:txBody>
                  <a:tcPr marL="61809" marR="61809" marT="0" marB="0"/>
                </a:tc>
              </a:tr>
              <a:tr h="34750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PT Astra Sans" pitchFamily="34" charset="-52"/>
                          <a:ea typeface="PT Astra Sans" pitchFamily="34" charset="-52"/>
                        </a:rPr>
                        <a:t>из них в сельхозпредприятиях и </a:t>
                      </a:r>
                      <a:r>
                        <a:rPr lang="ru-RU" sz="1200" b="0" dirty="0" err="1">
                          <a:solidFill>
                            <a:schemeClr val="tx1"/>
                          </a:solidFill>
                          <a:effectLst/>
                          <a:latin typeface="PT Astra Sans" pitchFamily="34" charset="-52"/>
                          <a:ea typeface="PT Astra Sans" pitchFamily="34" charset="-52"/>
                        </a:rPr>
                        <a:t>КфХ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PT Astra Sans" pitchFamily="34" charset="-52"/>
                        <a:ea typeface="PT Astra Sans" pitchFamily="34" charset="-52"/>
                        <a:cs typeface="Times New Roman"/>
                      </a:endParaRPr>
                    </a:p>
                  </a:txBody>
                  <a:tcPr marL="61809" marR="61809" marT="0" marB="0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PT Astra Sans" pitchFamily="34" charset="-52"/>
                          <a:ea typeface="PT Astra Sans" pitchFamily="34" charset="-52"/>
                        </a:rPr>
                        <a:t>1142</a:t>
                      </a:r>
                      <a:endParaRPr lang="ru-RU" sz="1200">
                        <a:effectLst/>
                        <a:latin typeface="PT Astra Sans" pitchFamily="34" charset="-52"/>
                        <a:ea typeface="PT Astra Sans" pitchFamily="34" charset="-52"/>
                        <a:cs typeface="Times New Roman"/>
                      </a:endParaRPr>
                    </a:p>
                  </a:txBody>
                  <a:tcPr marL="61809" marR="6180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PT Astra Sans" pitchFamily="34" charset="-52"/>
                          <a:ea typeface="PT Astra Sans" pitchFamily="34" charset="-52"/>
                        </a:rPr>
                        <a:t>1386</a:t>
                      </a:r>
                      <a:endParaRPr lang="ru-RU" sz="1200" dirty="0">
                        <a:effectLst/>
                        <a:latin typeface="PT Astra Sans" pitchFamily="34" charset="-52"/>
                        <a:ea typeface="PT Astra Sans" pitchFamily="34" charset="-52"/>
                        <a:cs typeface="Times New Roman"/>
                      </a:endParaRPr>
                    </a:p>
                  </a:txBody>
                  <a:tcPr marL="61809" marR="6180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PT Astra Sans" pitchFamily="34" charset="-52"/>
                          <a:ea typeface="PT Astra Sans" pitchFamily="34" charset="-52"/>
                        </a:rPr>
                        <a:t>1338</a:t>
                      </a:r>
                      <a:endParaRPr lang="ru-RU" sz="1200" dirty="0">
                        <a:effectLst/>
                        <a:latin typeface="PT Astra Sans" pitchFamily="34" charset="-52"/>
                        <a:ea typeface="PT Astra Sans" pitchFamily="34" charset="-52"/>
                        <a:cs typeface="Times New Roman"/>
                      </a:endParaRPr>
                    </a:p>
                  </a:txBody>
                  <a:tcPr marL="61809" marR="6180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PT Astra Sans" pitchFamily="34" charset="-52"/>
                          <a:ea typeface="PT Astra Sans" pitchFamily="34" charset="-52"/>
                        </a:rPr>
                        <a:t>1216</a:t>
                      </a:r>
                      <a:endParaRPr lang="ru-RU" sz="1200" dirty="0">
                        <a:effectLst/>
                        <a:latin typeface="PT Astra Sans" pitchFamily="34" charset="-52"/>
                        <a:ea typeface="PT Astra Sans" pitchFamily="34" charset="-52"/>
                        <a:cs typeface="Times New Roman"/>
                      </a:endParaRPr>
                    </a:p>
                  </a:txBody>
                  <a:tcPr marL="61809" marR="6180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PT Astra Sans" pitchFamily="34" charset="-52"/>
                          <a:ea typeface="PT Astra Sans" pitchFamily="34" charset="-52"/>
                        </a:rPr>
                        <a:t>1213</a:t>
                      </a:r>
                      <a:endParaRPr lang="ru-RU" sz="1200" dirty="0">
                        <a:effectLst/>
                        <a:latin typeface="PT Astra Sans" pitchFamily="34" charset="-52"/>
                        <a:ea typeface="PT Astra Sans" pitchFamily="34" charset="-52"/>
                        <a:cs typeface="Times New Roman"/>
                      </a:endParaRPr>
                    </a:p>
                  </a:txBody>
                  <a:tcPr marL="61809" marR="61809" marT="0" marB="0"/>
                </a:tc>
              </a:tr>
            </a:tbl>
          </a:graphicData>
        </a:graphic>
      </p:graphicFrame>
      <p:pic>
        <p:nvPicPr>
          <p:cNvPr id="10" name="Picture 2" descr="E:\на печать\Новая папка (2)\DSC_077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87" y="4633342"/>
            <a:ext cx="3434283" cy="2224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E:\на печать\Новая папка (2)\DSC_017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3680" y="2729204"/>
            <a:ext cx="2902584" cy="2564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9" name="Picture 1" descr="C:\Users\П\Desktop\VQVyzuDIGwQ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8752" y="0"/>
            <a:ext cx="2952441" cy="2619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П\Desktop\поросята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3880" y="4633342"/>
            <a:ext cx="2725829" cy="2184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3953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95844" y="352128"/>
            <a:ext cx="175682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>
                <a:latin typeface="PT Astra Sans" pitchFamily="34" charset="-52"/>
                <a:ea typeface="PT Astra Sans" pitchFamily="34" charset="-52"/>
              </a:rPr>
              <a:t>Промышленность</a:t>
            </a:r>
            <a:endParaRPr lang="ru-RU" sz="1600" b="1" dirty="0">
              <a:latin typeface="PT Astra Sans" pitchFamily="34" charset="-52"/>
              <a:ea typeface="PT Astra Sans" pitchFamily="34" charset="-52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07906" y="1816661"/>
            <a:ext cx="4140460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PT Astra Sans" pitchFamily="34" charset="-52"/>
                <a:ea typeface="PT Astra Sans" pitchFamily="34" charset="-52"/>
              </a:rPr>
              <a:t>Промышленность района представлена предприятиями малого бизнеса: ООО «</a:t>
            </a:r>
            <a:r>
              <a:rPr lang="ru-RU" sz="1400" dirty="0" err="1">
                <a:latin typeface="PT Astra Sans" pitchFamily="34" charset="-52"/>
                <a:ea typeface="PT Astra Sans" pitchFamily="34" charset="-52"/>
              </a:rPr>
              <a:t>Курганстальмост</a:t>
            </a:r>
            <a:r>
              <a:rPr lang="ru-RU" sz="1400" dirty="0">
                <a:latin typeface="PT Astra Sans" pitchFamily="34" charset="-52"/>
                <a:ea typeface="PT Astra Sans" pitchFamily="34" charset="-52"/>
              </a:rPr>
              <a:t>-Лес», ООО «КСМ Лес», ООО «ЛПК «</a:t>
            </a:r>
            <a:r>
              <a:rPr lang="ru-RU" sz="1400" dirty="0" err="1">
                <a:latin typeface="PT Astra Sans" pitchFamily="34" charset="-52"/>
                <a:ea typeface="PT Astra Sans" pitchFamily="34" charset="-52"/>
              </a:rPr>
              <a:t>Кособродский</a:t>
            </a:r>
            <a:r>
              <a:rPr lang="ru-RU" sz="1400" dirty="0">
                <a:latin typeface="PT Astra Sans" pitchFamily="34" charset="-52"/>
                <a:ea typeface="PT Astra Sans" pitchFamily="34" charset="-52"/>
              </a:rPr>
              <a:t> ДОЗ», ИП </a:t>
            </a:r>
            <a:r>
              <a:rPr lang="ru-RU" sz="1400" dirty="0" smtClean="0">
                <a:latin typeface="PT Astra Sans" pitchFamily="34" charset="-52"/>
                <a:ea typeface="PT Astra Sans" pitchFamily="34" charset="-52"/>
              </a:rPr>
              <a:t>Князьков С.Ю.- </a:t>
            </a:r>
            <a:r>
              <a:rPr lang="ru-RU" sz="1400" dirty="0">
                <a:latin typeface="PT Astra Sans" pitchFamily="34" charset="-52"/>
                <a:ea typeface="PT Astra Sans" pitchFamily="34" charset="-52"/>
              </a:rPr>
              <a:t>переработка древесины, производство пиломатериала, стройдеталей, срубы надворных построек, снабжение населения дровами. Мясные полуфабрикаты производят ООО «Нива», ИП Глава К(ф)Х Кузнецов С.А., хлебную продукцию - ИП Аксенов В.Р., ООО «Пикап» -производство муки, ИП Глава К(ф)Х  Устюгов Ю.В.- изготовление гранул сена люцерны с добавлением 10% овса на корм с/х животным.  </a:t>
            </a:r>
          </a:p>
        </p:txBody>
      </p:sp>
      <p:pic>
        <p:nvPicPr>
          <p:cNvPr id="1027" name="Picture 3" descr="C:\Users\П\Desktop\пельмени 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5996" y="114018"/>
            <a:ext cx="4464496" cy="2135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П\Desktop\хлеб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33334"/>
            <a:ext cx="2316332" cy="1683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П\Desktop\30.05 хозяйство\DSC_025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0132" y="2420285"/>
            <a:ext cx="3240360" cy="2578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Рисунок 12" descr="E:\ксм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4149080"/>
            <a:ext cx="2686050" cy="2524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505626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75856" y="395372"/>
            <a:ext cx="21423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>
                <a:latin typeface="PT Astra Sans" pitchFamily="34" charset="-52"/>
                <a:ea typeface="PT Astra Sans" pitchFamily="34" charset="-52"/>
              </a:rPr>
              <a:t>Предпринимательство</a:t>
            </a:r>
            <a:endParaRPr lang="ru-RU" sz="1600" b="1" dirty="0">
              <a:latin typeface="PT Astra Sans" pitchFamily="34" charset="-52"/>
              <a:ea typeface="PT Astra Sans" pitchFamily="34" charset="-52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43608" y="764704"/>
            <a:ext cx="7632848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PT Astra Sans" pitchFamily="34" charset="-52"/>
                <a:ea typeface="PT Astra Sans" pitchFamily="34" charset="-52"/>
              </a:rPr>
              <a:t>          На </a:t>
            </a:r>
            <a:r>
              <a:rPr lang="ru-RU" sz="1400" dirty="0">
                <a:latin typeface="PT Astra Sans" pitchFamily="34" charset="-52"/>
                <a:ea typeface="PT Astra Sans" pitchFamily="34" charset="-52"/>
              </a:rPr>
              <a:t>территории Белозерского района </a:t>
            </a:r>
            <a:r>
              <a:rPr lang="ru-RU" sz="1400" dirty="0" smtClean="0">
                <a:latin typeface="PT Astra Sans" pitchFamily="34" charset="-52"/>
                <a:ea typeface="PT Astra Sans" pitchFamily="34" charset="-52"/>
              </a:rPr>
              <a:t> осуществляют свою деятельность 234 </a:t>
            </a:r>
            <a:r>
              <a:rPr lang="ru-RU" sz="1400" dirty="0">
                <a:latin typeface="PT Astra Sans" pitchFamily="34" charset="-52"/>
                <a:ea typeface="PT Astra Sans" pitchFamily="34" charset="-52"/>
              </a:rPr>
              <a:t>субъекта малого и среднего предпринимательства, в том числе </a:t>
            </a:r>
            <a:r>
              <a:rPr lang="ru-RU" sz="1400" dirty="0" smtClean="0">
                <a:latin typeface="PT Astra Sans" pitchFamily="34" charset="-52"/>
                <a:ea typeface="PT Astra Sans" pitchFamily="34" charset="-52"/>
              </a:rPr>
              <a:t>195 индивидуальных предпринимателей.</a:t>
            </a:r>
          </a:p>
          <a:p>
            <a:r>
              <a:rPr lang="ru-RU" sz="1400" dirty="0" smtClean="0">
                <a:latin typeface="PT Astra Sans" pitchFamily="34" charset="-52"/>
                <a:ea typeface="PT Astra Sans" pitchFamily="34" charset="-52"/>
              </a:rPr>
              <a:t>          С </a:t>
            </a:r>
            <a:r>
              <a:rPr lang="ru-RU" sz="1400" dirty="0">
                <a:latin typeface="PT Astra Sans" pitchFamily="34" charset="-52"/>
                <a:ea typeface="PT Astra Sans" pitchFamily="34" charset="-52"/>
              </a:rPr>
              <a:t>целью создания благоприятных условий для ведения бизнеса действует муниципальная программа «О развитии и поддержке малого и среднего предпринимательства в Белозерском районе» на </a:t>
            </a:r>
            <a:r>
              <a:rPr lang="ru-RU" sz="1400" dirty="0" smtClean="0">
                <a:latin typeface="PT Astra Sans" pitchFamily="34" charset="-52"/>
                <a:ea typeface="PT Astra Sans" pitchFamily="34" charset="-52"/>
              </a:rPr>
              <a:t>2015-2021 годы,  реализуются </a:t>
            </a:r>
            <a:r>
              <a:rPr lang="ru-RU" sz="1400" dirty="0">
                <a:latin typeface="PT Astra Sans" pitchFamily="34" charset="-52"/>
                <a:ea typeface="PT Astra Sans" pitchFamily="34" charset="-52"/>
              </a:rPr>
              <a:t>мероприятия по финансовой поддержке субъектов предпринимательства в виде грантов и субсидий начинающим предпринимателям на создание собственного бизнеса</a:t>
            </a:r>
            <a:r>
              <a:rPr lang="ru-RU" sz="1600" dirty="0"/>
              <a:t>.            </a:t>
            </a:r>
          </a:p>
          <a:p>
            <a:endParaRPr lang="ru-RU" sz="1600" dirty="0">
              <a:latin typeface="PT Astra Sans" pitchFamily="34" charset="-52"/>
              <a:ea typeface="PT Astra Sans" pitchFamily="34" charset="-52"/>
            </a:endParaRPr>
          </a:p>
          <a:p>
            <a:endParaRPr lang="ru-RU" dirty="0"/>
          </a:p>
        </p:txBody>
      </p:sp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1626656405"/>
              </p:ext>
            </p:extLst>
          </p:nvPr>
        </p:nvGraphicFramePr>
        <p:xfrm>
          <a:off x="1547664" y="2492896"/>
          <a:ext cx="684076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5530267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91880" y="620688"/>
            <a:ext cx="22322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PT Astra Sans" pitchFamily="34" charset="-52"/>
                <a:ea typeface="PT Astra Sans" pitchFamily="34" charset="-52"/>
              </a:rPr>
              <a:t>Потребительский рынок</a:t>
            </a:r>
            <a:endParaRPr lang="ru-RU" dirty="0">
              <a:latin typeface="PT Astra Sans" pitchFamily="34" charset="-52"/>
              <a:ea typeface="PT Astra Sans" pitchFamily="34" charset="-52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54646" y="1988840"/>
            <a:ext cx="8064895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PT Astra Sans" pitchFamily="34" charset="-52"/>
                <a:ea typeface="PT Astra Sans" pitchFamily="34" charset="-52"/>
              </a:rPr>
              <a:t>             Потребительский </a:t>
            </a:r>
            <a:r>
              <a:rPr lang="ru-RU" sz="1600" dirty="0">
                <a:latin typeface="PT Astra Sans" pitchFamily="34" charset="-52"/>
                <a:ea typeface="PT Astra Sans" pitchFamily="34" charset="-52"/>
              </a:rPr>
              <a:t>рынок района представлен сферами розничной торговли, общественного питания и оказания платных и бытовых услуг населению. </a:t>
            </a:r>
            <a:endParaRPr lang="ru-RU" sz="1600" dirty="0" smtClean="0">
              <a:latin typeface="PT Astra Sans" pitchFamily="34" charset="-52"/>
              <a:ea typeface="PT Astra Sans" pitchFamily="34" charset="-52"/>
            </a:endParaRPr>
          </a:p>
          <a:p>
            <a:r>
              <a:rPr lang="ru-RU" sz="1600" dirty="0" smtClean="0">
                <a:latin typeface="PT Astra Sans" pitchFamily="34" charset="-52"/>
                <a:ea typeface="PT Astra Sans" pitchFamily="34" charset="-52"/>
              </a:rPr>
              <a:t>             Торговое </a:t>
            </a:r>
            <a:r>
              <a:rPr lang="ru-RU" sz="1600" dirty="0">
                <a:latin typeface="PT Astra Sans" pitchFamily="34" charset="-52"/>
                <a:ea typeface="PT Astra Sans" pitchFamily="34" charset="-52"/>
              </a:rPr>
              <a:t>обслуживание населения района осуществляют 114 объектов стационарной розничной торговой сети и 24предприятий общественного питания, из них 17 объектов по организации питания учащихся школ</a:t>
            </a:r>
            <a:r>
              <a:rPr lang="ru-RU" sz="1600" dirty="0" smtClean="0">
                <a:latin typeface="PT Astra Sans" pitchFamily="34" charset="-52"/>
                <a:ea typeface="PT Astra Sans" pitchFamily="34" charset="-52"/>
              </a:rPr>
              <a:t>. Отдаленные </a:t>
            </a:r>
            <a:r>
              <a:rPr lang="ru-RU" sz="1600" dirty="0">
                <a:latin typeface="PT Astra Sans" pitchFamily="34" charset="-52"/>
                <a:ea typeface="PT Astra Sans" pitchFamily="34" charset="-52"/>
              </a:rPr>
              <a:t>населенные пункты обслуживаются автолавками. </a:t>
            </a:r>
            <a:r>
              <a:rPr lang="ru-RU" sz="1600" dirty="0" smtClean="0">
                <a:latin typeface="PT Astra Sans" pitchFamily="34" charset="-52"/>
                <a:ea typeface="PT Astra Sans" pitchFamily="34" charset="-52"/>
              </a:rPr>
              <a:t>Открыты </a:t>
            </a:r>
            <a:r>
              <a:rPr lang="ru-RU" sz="1600" dirty="0">
                <a:latin typeface="PT Astra Sans" pitchFamily="34" charset="-52"/>
                <a:ea typeface="PT Astra Sans" pitchFamily="34" charset="-52"/>
              </a:rPr>
              <a:t>торговые центры «Магнит», «</a:t>
            </a:r>
            <a:r>
              <a:rPr lang="ru-RU" sz="1600" dirty="0" smtClean="0">
                <a:latin typeface="PT Astra Sans" pitchFamily="34" charset="-52"/>
                <a:ea typeface="PT Astra Sans" pitchFamily="34" charset="-52"/>
              </a:rPr>
              <a:t>Магнит- </a:t>
            </a:r>
            <a:r>
              <a:rPr lang="ru-RU" sz="1600" dirty="0" err="1">
                <a:latin typeface="PT Astra Sans" pitchFamily="34" charset="-52"/>
                <a:ea typeface="PT Astra Sans" pitchFamily="34" charset="-52"/>
              </a:rPr>
              <a:t>косметик</a:t>
            </a:r>
            <a:r>
              <a:rPr lang="ru-RU" sz="1600" dirty="0">
                <a:latin typeface="PT Astra Sans" pitchFamily="34" charset="-52"/>
                <a:ea typeface="PT Astra Sans" pitchFamily="34" charset="-52"/>
              </a:rPr>
              <a:t>», «Метрополис», которые полностью удовлетворяют покупательский спрос всеми необходимыми товарами широкого потребления. </a:t>
            </a:r>
          </a:p>
          <a:p>
            <a:endParaRPr lang="ru-RU" dirty="0"/>
          </a:p>
        </p:txBody>
      </p:sp>
      <p:pic>
        <p:nvPicPr>
          <p:cNvPr id="4" name="Рисунок 3" descr="C:\Users\П\Desktop\фото Белозерка\Lenovo_A1000_IMG_20190808_141316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088" y="4035681"/>
            <a:ext cx="3373613" cy="2760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C:\Users\П\Desktop\Lenovo_A1000_IMG_20190828_14345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2303" y="86411"/>
            <a:ext cx="3120874" cy="1902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П\Desktop\метрополис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8988" y="4057184"/>
            <a:ext cx="4235625" cy="2760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П\Desktop\мясо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08520"/>
            <a:ext cx="3342794" cy="1902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915994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17164233"/>
              </p:ext>
            </p:extLst>
          </p:nvPr>
        </p:nvGraphicFramePr>
        <p:xfrm>
          <a:off x="307975" y="452457"/>
          <a:ext cx="5272137" cy="34409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val="265792600"/>
              </p:ext>
            </p:extLst>
          </p:nvPr>
        </p:nvGraphicFramePr>
        <p:xfrm>
          <a:off x="4301492" y="3798441"/>
          <a:ext cx="4272136" cy="30401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AutoShape 2" descr="https://zipview.mail.ru/get/550e903994c1191c7c7bd7df1f715332/78afc15b60d18011a52202684a2d2d67?x-email=217-08@mail.r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075" name="Picture 3" descr="C:\Users\П\Desktop\дом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3909331"/>
            <a:ext cx="3227437" cy="2602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П\Desktop\газ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7122" y="176590"/>
            <a:ext cx="2522364" cy="2276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115616" y="147990"/>
            <a:ext cx="322556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>
                <a:latin typeface="PT Astra Sans" pitchFamily="34" charset="-52"/>
                <a:ea typeface="PT Astra Sans" pitchFamily="34" charset="-52"/>
              </a:rPr>
              <a:t>Газифицировано жилых домов, ед.</a:t>
            </a:r>
            <a:endParaRPr lang="ru-RU" sz="1600" b="1" dirty="0">
              <a:latin typeface="PT Astra Sans" pitchFamily="34" charset="-52"/>
              <a:ea typeface="PT Astra Sans" pitchFamily="34" charset="-5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000613" y="3504206"/>
            <a:ext cx="23409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latin typeface="PT Astra Sans" pitchFamily="34" charset="-52"/>
                <a:ea typeface="PT Astra Sans" pitchFamily="34" charset="-52"/>
              </a:rPr>
              <a:t>Строительство жилья</a:t>
            </a:r>
            <a:endParaRPr lang="ru-RU" sz="1600" b="1" dirty="0">
              <a:latin typeface="PT Astra Sans" pitchFamily="34" charset="-52"/>
              <a:ea typeface="PT Astra Sans" pitchFamily="34" charset="-52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832140" y="2453462"/>
            <a:ext cx="295232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PT Astra Sans" pitchFamily="34" charset="-52"/>
                <a:ea typeface="PT Astra Sans" pitchFamily="34" charset="-52"/>
              </a:rPr>
              <a:t>В районе газифицировано  22 населенных пункта. Уровень газификации составляет 36 %.</a:t>
            </a:r>
            <a:endParaRPr lang="ru-RU" sz="1400" dirty="0">
              <a:latin typeface="PT Astra Sans" pitchFamily="34" charset="-52"/>
              <a:ea typeface="PT Astra Sans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67988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692696"/>
            <a:ext cx="2736304" cy="3816424"/>
          </a:xfrm>
        </p:spPr>
        <p:txBody>
          <a:bodyPr/>
          <a:lstStyle/>
          <a:p>
            <a:pPr algn="ctr"/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707904" y="692696"/>
            <a:ext cx="4680520" cy="5256584"/>
          </a:xfrm>
        </p:spPr>
        <p:txBody>
          <a:bodyPr>
            <a:normAutofit fontScale="62500" lnSpcReduction="20000"/>
          </a:bodyPr>
          <a:lstStyle/>
          <a:p>
            <a:pPr marL="45720" indent="0" algn="ctr">
              <a:buNone/>
            </a:pPr>
            <a:r>
              <a:rPr lang="ru-RU" dirty="0">
                <a:latin typeface="PT Astra Sans" pitchFamily="34" charset="-52"/>
                <a:ea typeface="PT Astra Sans" pitchFamily="34" charset="-52"/>
              </a:rPr>
              <a:t>Уважаемые инвесторы!</a:t>
            </a:r>
          </a:p>
          <a:p>
            <a:pPr marL="45720" indent="0" algn="just">
              <a:buNone/>
            </a:pPr>
            <a:r>
              <a:rPr lang="ru-RU" dirty="0">
                <a:latin typeface="PT Astra Sans" pitchFamily="34" charset="-52"/>
                <a:ea typeface="PT Astra Sans" pitchFamily="34" charset="-52"/>
              </a:rPr>
              <a:t> </a:t>
            </a:r>
            <a:r>
              <a:rPr lang="ru-RU" dirty="0" smtClean="0">
                <a:latin typeface="PT Astra Sans" pitchFamily="34" charset="-52"/>
                <a:ea typeface="PT Astra Sans" pitchFamily="34" charset="-52"/>
              </a:rPr>
              <a:t>         Белозерский </a:t>
            </a:r>
            <a:r>
              <a:rPr lang="ru-RU" dirty="0">
                <a:latin typeface="PT Astra Sans" pitchFamily="34" charset="-52"/>
                <a:ea typeface="PT Astra Sans" pitchFamily="34" charset="-52"/>
              </a:rPr>
              <a:t>район приглашает Вас к                                      взаимовыгодному сотрудничеству.</a:t>
            </a:r>
          </a:p>
          <a:p>
            <a:pPr marL="45720" indent="0" algn="just">
              <a:buNone/>
            </a:pPr>
            <a:r>
              <a:rPr lang="ru-RU" dirty="0">
                <a:latin typeface="PT Astra Sans" pitchFamily="34" charset="-52"/>
                <a:ea typeface="PT Astra Sans" pitchFamily="34" charset="-52"/>
              </a:rPr>
              <a:t> </a:t>
            </a:r>
            <a:r>
              <a:rPr lang="ru-RU" dirty="0" smtClean="0">
                <a:latin typeface="PT Astra Sans" pitchFamily="34" charset="-52"/>
                <a:ea typeface="PT Astra Sans" pitchFamily="34" charset="-52"/>
              </a:rPr>
              <a:t> </a:t>
            </a:r>
            <a:r>
              <a:rPr lang="en-US" dirty="0" smtClean="0">
                <a:latin typeface="PT Astra Sans" pitchFamily="34" charset="-52"/>
                <a:ea typeface="PT Astra Sans" pitchFamily="34" charset="-52"/>
              </a:rPr>
              <a:t>        </a:t>
            </a:r>
            <a:r>
              <a:rPr lang="ru-RU" dirty="0" smtClean="0">
                <a:latin typeface="PT Astra Sans" pitchFamily="34" charset="-52"/>
                <a:ea typeface="PT Astra Sans" pitchFamily="34" charset="-52"/>
              </a:rPr>
              <a:t>Наш </a:t>
            </a:r>
            <a:r>
              <a:rPr lang="ru-RU" dirty="0">
                <a:latin typeface="PT Astra Sans" pitchFamily="34" charset="-52"/>
                <a:ea typeface="PT Astra Sans" pitchFamily="34" charset="-52"/>
              </a:rPr>
              <a:t>район располагает богатыми природными,     кадровыми   ресурсами, свободными землями. Все это создает хорошую основу для привлечения инвестиций, развития делового сотрудничества. </a:t>
            </a:r>
          </a:p>
          <a:p>
            <a:pPr marL="45720" indent="0" algn="just">
              <a:buNone/>
            </a:pPr>
            <a:r>
              <a:rPr lang="en-US" dirty="0" smtClean="0">
                <a:latin typeface="PT Astra Sans" pitchFamily="34" charset="-52"/>
                <a:ea typeface="PT Astra Sans" pitchFamily="34" charset="-52"/>
              </a:rPr>
              <a:t>          </a:t>
            </a:r>
            <a:r>
              <a:rPr lang="ru-RU" dirty="0" smtClean="0">
                <a:latin typeface="PT Astra Sans" pitchFamily="34" charset="-52"/>
                <a:ea typeface="PT Astra Sans" pitchFamily="34" charset="-52"/>
              </a:rPr>
              <a:t>Мы </a:t>
            </a:r>
            <a:r>
              <a:rPr lang="ru-RU" dirty="0">
                <a:latin typeface="PT Astra Sans" pitchFamily="34" charset="-52"/>
                <a:ea typeface="PT Astra Sans" pitchFamily="34" charset="-52"/>
              </a:rPr>
              <a:t>ждем энергичных деловых людей, которые могут      на деле доказать способность привнести что-то новое в бизнес, готовы оказывать поддержку вместе с Вами работать по всем направлениям инвестиционной деятельности. Мы заинтересованы в развитии партнерских отношений и привлечении инвестиций в экономику, считая это одним из главных инструментов развития района. Наш принцип работы - каждый инвестор для нас самый главный.</a:t>
            </a:r>
          </a:p>
          <a:p>
            <a:pPr marL="45720" indent="0" algn="just">
              <a:buNone/>
            </a:pPr>
            <a:r>
              <a:rPr lang="en-US" dirty="0" smtClean="0">
                <a:latin typeface="PT Astra Sans" pitchFamily="34" charset="-52"/>
                <a:ea typeface="PT Astra Sans" pitchFamily="34" charset="-52"/>
              </a:rPr>
              <a:t>           </a:t>
            </a:r>
            <a:r>
              <a:rPr lang="ru-RU" dirty="0" smtClean="0">
                <a:latin typeface="PT Astra Sans" pitchFamily="34" charset="-52"/>
                <a:ea typeface="PT Astra Sans" pitchFamily="34" charset="-52"/>
              </a:rPr>
              <a:t>Наша </a:t>
            </a:r>
            <a:r>
              <a:rPr lang="ru-RU" dirty="0">
                <a:latin typeface="PT Astra Sans" pitchFamily="34" charset="-52"/>
                <a:ea typeface="PT Astra Sans" pitchFamily="34" charset="-52"/>
              </a:rPr>
              <a:t>общая задача - повышение уровня жизни населения и достижение устойчивого экономического роста. Мы готовы к диалогу между властью, обществом и бизнесом и к реальным действиям, чтобы потенциальным инвесторам было выгодно и комфортно работать и развивать свой бизнес на территории нашего района!</a:t>
            </a:r>
          </a:p>
          <a:p>
            <a:pPr marL="45720" indent="0" algn="just">
              <a:buNone/>
            </a:pPr>
            <a:r>
              <a:rPr lang="ru-RU" dirty="0">
                <a:latin typeface="PT Astra Sans" pitchFamily="34" charset="-52"/>
                <a:ea typeface="PT Astra Sans" pitchFamily="34" charset="-52"/>
              </a:rPr>
              <a:t> </a:t>
            </a:r>
          </a:p>
          <a:p>
            <a:pPr marL="45720" indent="0" algn="just">
              <a:buNone/>
            </a:pPr>
            <a:r>
              <a:rPr lang="ru-RU" dirty="0">
                <a:latin typeface="PT Astra Sans" pitchFamily="34" charset="-52"/>
                <a:ea typeface="PT Astra Sans" pitchFamily="34" charset="-52"/>
              </a:rPr>
              <a:t>С уважением,</a:t>
            </a:r>
          </a:p>
          <a:p>
            <a:pPr marL="45720" indent="0" algn="just">
              <a:buNone/>
            </a:pPr>
            <a:r>
              <a:rPr lang="ru-RU" dirty="0">
                <a:latin typeface="PT Astra Sans" pitchFamily="34" charset="-52"/>
                <a:ea typeface="PT Astra Sans" pitchFamily="34" charset="-52"/>
              </a:rPr>
              <a:t> Глава Белозерского района       С.Г. </a:t>
            </a:r>
            <a:r>
              <a:rPr lang="ru-RU" dirty="0" err="1" smtClean="0">
                <a:latin typeface="PT Astra Sans" pitchFamily="34" charset="-52"/>
                <a:ea typeface="PT Astra Sans" pitchFamily="34" charset="-52"/>
              </a:rPr>
              <a:t>Зяблов</a:t>
            </a:r>
            <a:endParaRPr lang="ru-RU" dirty="0">
              <a:latin typeface="PT Astra Sans" pitchFamily="34" charset="-52"/>
              <a:ea typeface="PT Astra Sans" pitchFamily="34" charset="-52"/>
            </a:endParaRPr>
          </a:p>
          <a:p>
            <a:pPr algn="just"/>
            <a:endParaRPr lang="ru-RU" dirty="0">
              <a:latin typeface="PT Astra Sans" pitchFamily="34" charset="-52"/>
              <a:ea typeface="PT Astra Sans" pitchFamily="34" charset="-52"/>
            </a:endParaRPr>
          </a:p>
        </p:txBody>
      </p:sp>
      <p:pic>
        <p:nvPicPr>
          <p:cNvPr id="4" name="Picture 2" descr="C:\Users\П\Desktop\Глава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764704"/>
            <a:ext cx="2664296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4219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" name="Рисунок 181"/>
          <p:cNvPicPr/>
          <p:nvPr/>
        </p:nvPicPr>
        <p:blipFill>
          <a:blip r:embed="rId2"/>
          <a:srcRect l="19648" t="4651" r="22868" b="8553"/>
          <a:stretch/>
        </p:blipFill>
        <p:spPr>
          <a:xfrm>
            <a:off x="144000" y="1008000"/>
            <a:ext cx="6768000" cy="5748120"/>
          </a:xfrm>
          <a:prstGeom prst="rect">
            <a:avLst/>
          </a:prstGeom>
          <a:ln>
            <a:noFill/>
          </a:ln>
        </p:spPr>
      </p:pic>
      <p:pic>
        <p:nvPicPr>
          <p:cNvPr id="183" name="Рисунок 182"/>
          <p:cNvPicPr/>
          <p:nvPr/>
        </p:nvPicPr>
        <p:blipFill>
          <a:blip r:embed="rId3"/>
          <a:srcRect l="38545" t="24248" r="4758" b="44948"/>
          <a:stretch/>
        </p:blipFill>
        <p:spPr>
          <a:xfrm>
            <a:off x="4392000" y="504360"/>
            <a:ext cx="4712040" cy="1439640"/>
          </a:xfrm>
          <a:prstGeom prst="rect">
            <a:avLst/>
          </a:prstGeom>
          <a:ln>
            <a:noFill/>
          </a:ln>
        </p:spPr>
      </p:pic>
      <p:pic>
        <p:nvPicPr>
          <p:cNvPr id="184" name="Рисунок 183"/>
          <p:cNvPicPr/>
          <p:nvPr/>
        </p:nvPicPr>
        <p:blipFill>
          <a:blip r:embed="rId4"/>
          <a:srcRect l="24372" t="4651" r="45913" b="89743"/>
          <a:stretch/>
        </p:blipFill>
        <p:spPr>
          <a:xfrm>
            <a:off x="0" y="182880"/>
            <a:ext cx="4391280" cy="46512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49412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67944" y="260648"/>
            <a:ext cx="2880320" cy="496992"/>
          </a:xfrm>
        </p:spPr>
        <p:txBody>
          <a:bodyPr/>
          <a:lstStyle/>
          <a:p>
            <a:pPr marL="0" indent="0">
              <a:buNone/>
            </a:pPr>
            <a:r>
              <a:rPr lang="ru-RU" sz="1600" dirty="0" smtClean="0">
                <a:effectLst>
                  <a:reflection blurRad="6350" endPos="0" dir="5400000" sy="-100000" algn="bl" rotWithShape="0"/>
                </a:effectLst>
                <a:latin typeface="PT Astra Sans" pitchFamily="34" charset="-52"/>
                <a:ea typeface="PT Astra Sans" pitchFamily="34" charset="-52"/>
              </a:rPr>
              <a:t>Туристический потенциал</a:t>
            </a:r>
            <a:endParaRPr lang="ru-RU" sz="1600" dirty="0">
              <a:effectLst>
                <a:reflection blurRad="6350" endPos="0" dir="5400000" sy="-100000" algn="bl" rotWithShape="0"/>
              </a:effectLst>
              <a:latin typeface="PT Astra Sans" pitchFamily="34" charset="-52"/>
              <a:ea typeface="PT Astra Sans" pitchFamily="34" charset="-52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2987824" y="692696"/>
            <a:ext cx="5544616" cy="3513544"/>
          </a:xfrm>
        </p:spPr>
        <p:txBody>
          <a:bodyPr>
            <a:noAutofit/>
          </a:bodyPr>
          <a:lstStyle/>
          <a:p>
            <a:r>
              <a:rPr lang="ru-RU" sz="1400" dirty="0">
                <a:latin typeface="PT Astra Sans" pitchFamily="34" charset="-52"/>
                <a:ea typeface="PT Astra Sans" pitchFamily="34" charset="-52"/>
              </a:rPr>
              <a:t>На территории района имеется 4 особо охраняемых природных территорий, из которых 3 памятника природы и 1 природный заказник. На территории нашего района расположен исторический памятник Савин-1.</a:t>
            </a:r>
          </a:p>
          <a:p>
            <a:r>
              <a:rPr lang="ru-RU" sz="1400" dirty="0">
                <a:latin typeface="PT Astra Sans" pitchFamily="34" charset="-52"/>
                <a:ea typeface="PT Astra Sans" pitchFamily="34" charset="-52"/>
              </a:rPr>
              <a:t>Охота в </a:t>
            </a:r>
            <a:r>
              <a:rPr lang="ru-RU" sz="1400" dirty="0" smtClean="0">
                <a:latin typeface="PT Astra Sans" pitchFamily="34" charset="-52"/>
                <a:ea typeface="PT Astra Sans" pitchFamily="34" charset="-52"/>
              </a:rPr>
              <a:t>Белозерском районе </a:t>
            </a:r>
            <a:r>
              <a:rPr lang="ru-RU" sz="1400" dirty="0">
                <a:latin typeface="PT Astra Sans" pitchFamily="34" charset="-52"/>
                <a:ea typeface="PT Astra Sans" pitchFamily="34" charset="-52"/>
              </a:rPr>
              <a:t>имеет любительское направление. Наиболее популярной является охота на водоплавающую </a:t>
            </a:r>
            <a:r>
              <a:rPr lang="ru-RU" sz="1400" dirty="0" smtClean="0">
                <a:latin typeface="PT Astra Sans" pitchFamily="34" charset="-52"/>
                <a:ea typeface="PT Astra Sans" pitchFamily="34" charset="-52"/>
              </a:rPr>
              <a:t>дичь. Особой </a:t>
            </a:r>
            <a:r>
              <a:rPr lang="ru-RU" sz="1400" dirty="0">
                <a:latin typeface="PT Astra Sans" pitchFamily="34" charset="-52"/>
                <a:ea typeface="PT Astra Sans" pitchFamily="34" charset="-52"/>
              </a:rPr>
              <a:t>популярностью пользуется охота на косулю и кабана. </a:t>
            </a:r>
            <a:r>
              <a:rPr lang="ru-RU" sz="1400" dirty="0" smtClean="0">
                <a:latin typeface="PT Astra Sans" pitchFamily="34" charset="-52"/>
                <a:ea typeface="PT Astra Sans" pitchFamily="34" charset="-52"/>
              </a:rPr>
              <a:t>Площадь охотничьих угодий составляет 305,3 тыс. га.</a:t>
            </a:r>
          </a:p>
          <a:p>
            <a:r>
              <a:rPr lang="ru-RU" sz="1400" dirty="0">
                <a:latin typeface="PT Astra Sans" pitchFamily="34" charset="-52"/>
                <a:ea typeface="PT Astra Sans" pitchFamily="34" charset="-52"/>
              </a:rPr>
              <a:t>На особо охраняемой природной территории регионального значения – Белозерский государственный природный зоологический заказник </a:t>
            </a:r>
            <a:r>
              <a:rPr lang="ru-RU" sz="1400" dirty="0" smtClean="0">
                <a:latin typeface="PT Astra Sans" pitchFamily="34" charset="-52"/>
                <a:ea typeface="PT Astra Sans" pitchFamily="34" charset="-52"/>
              </a:rPr>
              <a:t>разработан </a:t>
            </a:r>
            <a:r>
              <a:rPr lang="ru-RU" sz="1400" dirty="0">
                <a:latin typeface="PT Astra Sans" pitchFamily="34" charset="-52"/>
                <a:ea typeface="PT Astra Sans" pitchFamily="34" charset="-52"/>
              </a:rPr>
              <a:t>экскурсионный маршрут «Белозерская </a:t>
            </a:r>
            <a:r>
              <a:rPr lang="ru-RU" sz="1400" dirty="0" err="1">
                <a:latin typeface="PT Astra Sans" pitchFamily="34" charset="-52"/>
                <a:ea typeface="PT Astra Sans" pitchFamily="34" charset="-52"/>
              </a:rPr>
              <a:t>Экотропа</a:t>
            </a:r>
            <a:r>
              <a:rPr lang="ru-RU" sz="1400" dirty="0">
                <a:latin typeface="PT Astra Sans" pitchFamily="34" charset="-52"/>
                <a:ea typeface="PT Astra Sans" pitchFamily="34" charset="-52"/>
              </a:rPr>
              <a:t>». </a:t>
            </a:r>
            <a:endParaRPr lang="ru-RU" sz="1400" dirty="0" smtClean="0">
              <a:latin typeface="PT Astra Sans" pitchFamily="34" charset="-52"/>
              <a:ea typeface="PT Astra Sans" pitchFamily="34" charset="-52"/>
            </a:endParaRPr>
          </a:p>
          <a:p>
            <a:endParaRPr lang="ru-RU" sz="1600" dirty="0">
              <a:latin typeface="PT Astra Sans" pitchFamily="34" charset="-52"/>
              <a:ea typeface="PT Astra Sans" pitchFamily="34" charset="-52"/>
            </a:endParaRPr>
          </a:p>
        </p:txBody>
      </p:sp>
      <p:pic>
        <p:nvPicPr>
          <p:cNvPr id="1027" name="Picture 3" descr="C:\Users\П\Desktop\кабаны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800" y="168075"/>
            <a:ext cx="3032254" cy="2777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П\Desktop\ekotropa-boris-busygin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3833404"/>
            <a:ext cx="4608512" cy="2475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112" y="4293096"/>
            <a:ext cx="2528197" cy="2462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Рисунок 8" descr="C:\Users\П\Desktop\савин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472" y="2915019"/>
            <a:ext cx="2528198" cy="2232248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395536" y="4725144"/>
            <a:ext cx="250235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rgbClr val="FFFF00"/>
                </a:solidFill>
                <a:latin typeface="PT Astra Sans" pitchFamily="34" charset="-52"/>
                <a:ea typeface="PT Astra Sans" pitchFamily="34" charset="-52"/>
              </a:rPr>
              <a:t>Святилище - обсерватория Савин 1</a:t>
            </a:r>
            <a:endParaRPr lang="ru-RU" sz="1200" b="1" dirty="0">
              <a:solidFill>
                <a:srgbClr val="FFFF00"/>
              </a:solidFill>
              <a:latin typeface="PT Astra Sans" pitchFamily="34" charset="-52"/>
              <a:ea typeface="PT Astra Sans" pitchFamily="34" charset="-52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820944" y="6288959"/>
            <a:ext cx="16394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>
                <a:solidFill>
                  <a:srgbClr val="FFC000"/>
                </a:solidFill>
                <a:latin typeface="PT Astra Sans" pitchFamily="34" charset="-52"/>
                <a:ea typeface="PT Astra Sans" pitchFamily="34" charset="-52"/>
              </a:rPr>
              <a:t>Белозерская </a:t>
            </a:r>
            <a:r>
              <a:rPr lang="ru-RU" sz="1200" dirty="0" err="1" smtClean="0">
                <a:solidFill>
                  <a:srgbClr val="FFC000"/>
                </a:solidFill>
                <a:latin typeface="PT Astra Sans" pitchFamily="34" charset="-52"/>
                <a:ea typeface="PT Astra Sans" pitchFamily="34" charset="-52"/>
              </a:rPr>
              <a:t>Экотропа</a:t>
            </a:r>
            <a:endParaRPr lang="ru-RU" sz="1200" dirty="0">
              <a:solidFill>
                <a:srgbClr val="FFC000"/>
              </a:solidFill>
              <a:latin typeface="PT Astra Sans" pitchFamily="34" charset="-52"/>
              <a:ea typeface="PT Astra Sans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273073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10744" y="1700808"/>
            <a:ext cx="2552071" cy="576064"/>
          </a:xfrm>
        </p:spPr>
        <p:txBody>
          <a:bodyPr/>
          <a:lstStyle/>
          <a:p>
            <a:pPr marL="0" indent="0">
              <a:buNone/>
            </a:pPr>
            <a:r>
              <a:rPr lang="ru-RU" sz="1600" dirty="0" smtClean="0">
                <a:effectLst>
                  <a:reflection blurRad="6350" endPos="0" dir="5400000" sy="-100000" algn="bl" rotWithShape="0"/>
                </a:effectLst>
                <a:latin typeface="PT Astra Sans" pitchFamily="34" charset="-52"/>
                <a:ea typeface="PT Astra Sans" pitchFamily="34" charset="-52"/>
              </a:rPr>
              <a:t>Образовательный</a:t>
            </a:r>
            <a:r>
              <a:rPr lang="ru-RU" sz="1600" dirty="0" smtClean="0">
                <a:latin typeface="PT Astra Sans" pitchFamily="34" charset="-52"/>
                <a:ea typeface="PT Astra Sans" pitchFamily="34" charset="-52"/>
              </a:rPr>
              <a:t> </a:t>
            </a:r>
            <a:r>
              <a:rPr lang="ru-RU" sz="1600" dirty="0" smtClean="0">
                <a:effectLst>
                  <a:reflection blurRad="6350" endPos="0" dir="5400000" sy="-100000" algn="bl" rotWithShape="0"/>
                </a:effectLst>
                <a:latin typeface="PT Astra Sans" pitchFamily="34" charset="-52"/>
                <a:ea typeface="PT Astra Sans" pitchFamily="34" charset="-52"/>
              </a:rPr>
              <a:t>туризм</a:t>
            </a:r>
            <a:endParaRPr lang="ru-RU" sz="1600" dirty="0">
              <a:effectLst>
                <a:reflection blurRad="6350" endPos="0" dir="5400000" sy="-100000" algn="bl" rotWithShape="0"/>
              </a:effectLst>
              <a:latin typeface="PT Astra Sans" pitchFamily="34" charset="-52"/>
              <a:ea typeface="PT Astra Sans" pitchFamily="34" charset="-52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808823" y="2141732"/>
            <a:ext cx="5328592" cy="3096344"/>
          </a:xfrm>
        </p:spPr>
        <p:txBody>
          <a:bodyPr>
            <a:normAutofit/>
          </a:bodyPr>
          <a:lstStyle/>
          <a:p>
            <a:pPr marL="217170" lvl="1" indent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dirty="0" smtClean="0">
                <a:latin typeface="PT Astra Sans" pitchFamily="34" charset="-52"/>
                <a:ea typeface="PT Astra Sans" pitchFamily="34" charset="-52"/>
                <a:cs typeface="Times New Roman" pitchFamily="18" charset="0"/>
              </a:rPr>
              <a:t>С целью изучения </a:t>
            </a:r>
            <a:r>
              <a:rPr lang="ru-RU" sz="1400" dirty="0">
                <a:latin typeface="PT Astra Sans" pitchFamily="34" charset="-52"/>
                <a:ea typeface="PT Astra Sans" pitchFamily="34" charset="-52"/>
                <a:cs typeface="Times New Roman" pitchFamily="18" charset="0"/>
              </a:rPr>
              <a:t>исторического прошлого памятников  православной культуры на территории Белозерского </a:t>
            </a:r>
            <a:r>
              <a:rPr lang="ru-RU" sz="1400" dirty="0" smtClean="0">
                <a:latin typeface="PT Astra Sans" pitchFamily="34" charset="-52"/>
                <a:ea typeface="PT Astra Sans" pitchFamily="34" charset="-52"/>
                <a:cs typeface="Times New Roman" pitchFamily="18" charset="0"/>
              </a:rPr>
              <a:t>района разработаны </a:t>
            </a:r>
            <a:r>
              <a:rPr lang="ru-RU" sz="1400" dirty="0" smtClean="0">
                <a:latin typeface="PT Astra Sans" pitchFamily="34" charset="-52"/>
                <a:ea typeface="PT Astra Sans" pitchFamily="34" charset="-52"/>
              </a:rPr>
              <a:t>образовательные маршруты  </a:t>
            </a:r>
            <a:r>
              <a:rPr lang="ru-RU" sz="1400" dirty="0">
                <a:latin typeface="PT Astra Sans" pitchFamily="34" charset="-52"/>
                <a:ea typeface="PT Astra Sans" pitchFamily="34" charset="-52"/>
              </a:rPr>
              <a:t>«По Святыням Белозерского района</a:t>
            </a:r>
            <a:r>
              <a:rPr lang="ru-RU" sz="1400" dirty="0" smtClean="0">
                <a:latin typeface="PT Astra Sans" pitchFamily="34" charset="-52"/>
                <a:ea typeface="PT Astra Sans" pitchFamily="34" charset="-52"/>
              </a:rPr>
              <a:t>»: </a:t>
            </a:r>
          </a:p>
          <a:p>
            <a:pPr marL="217170" lvl="1" indent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dirty="0" smtClean="0">
                <a:latin typeface="PT Astra Sans" pitchFamily="34" charset="-52"/>
                <a:ea typeface="PT Astra Sans" pitchFamily="34" charset="-52"/>
              </a:rPr>
              <a:t>             - Свято-Казанский </a:t>
            </a:r>
            <a:r>
              <a:rPr lang="ru-RU" sz="1400" dirty="0" err="1">
                <a:latin typeface="PT Astra Sans" pitchFamily="34" charset="-52"/>
                <a:ea typeface="PT Astra Sans" pitchFamily="34" charset="-52"/>
              </a:rPr>
              <a:t>Чимеевский</a:t>
            </a:r>
            <a:r>
              <a:rPr lang="ru-RU" sz="1400" dirty="0">
                <a:latin typeface="PT Astra Sans" pitchFamily="34" charset="-52"/>
                <a:ea typeface="PT Astra Sans" pitchFamily="34" charset="-52"/>
              </a:rPr>
              <a:t> мужской </a:t>
            </a:r>
            <a:r>
              <a:rPr lang="ru-RU" sz="1400" dirty="0" smtClean="0">
                <a:latin typeface="PT Astra Sans" pitchFamily="34" charset="-52"/>
                <a:ea typeface="PT Astra Sans" pitchFamily="34" charset="-52"/>
              </a:rPr>
              <a:t>монастырь</a:t>
            </a:r>
          </a:p>
          <a:p>
            <a:pPr marL="217170" lvl="1" indent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dirty="0" smtClean="0">
                <a:latin typeface="PT Astra Sans" pitchFamily="34" charset="-52"/>
                <a:ea typeface="PT Astra Sans" pitchFamily="34" charset="-52"/>
              </a:rPr>
              <a:t>             - Храм </a:t>
            </a:r>
            <a:r>
              <a:rPr lang="ru-RU" sz="1400" dirty="0">
                <a:latin typeface="PT Astra Sans" pitchFamily="34" charset="-52"/>
                <a:ea typeface="PT Astra Sans" pitchFamily="34" charset="-52"/>
              </a:rPr>
              <a:t>во имя преподобного Алексия, </a:t>
            </a:r>
            <a:r>
              <a:rPr lang="ru-RU" sz="1400" dirty="0" smtClean="0">
                <a:latin typeface="PT Astra Sans" pitchFamily="34" charset="-52"/>
                <a:ea typeface="PT Astra Sans" pitchFamily="34" charset="-52"/>
              </a:rPr>
              <a:t>человека </a:t>
            </a:r>
          </a:p>
          <a:p>
            <a:pPr marL="217170" lvl="1" indent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dirty="0">
                <a:latin typeface="PT Astra Sans" pitchFamily="34" charset="-52"/>
                <a:ea typeface="PT Astra Sans" pitchFamily="34" charset="-52"/>
              </a:rPr>
              <a:t> </a:t>
            </a:r>
            <a:r>
              <a:rPr lang="ru-RU" sz="1400" dirty="0" smtClean="0">
                <a:latin typeface="PT Astra Sans" pitchFamily="34" charset="-52"/>
                <a:ea typeface="PT Astra Sans" pitchFamily="34" charset="-52"/>
              </a:rPr>
              <a:t>               Божия с. Белозерского</a:t>
            </a:r>
          </a:p>
          <a:p>
            <a:pPr marL="217170" lvl="1" indent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dirty="0">
                <a:latin typeface="PT Astra Sans" pitchFamily="34" charset="-52"/>
                <a:ea typeface="PT Astra Sans" pitchFamily="34" charset="-52"/>
              </a:rPr>
              <a:t> </a:t>
            </a:r>
            <a:r>
              <a:rPr lang="ru-RU" sz="1400" dirty="0" smtClean="0">
                <a:latin typeface="PT Astra Sans" pitchFamily="34" charset="-52"/>
                <a:ea typeface="PT Astra Sans" pitchFamily="34" charset="-52"/>
              </a:rPr>
              <a:t>            - Церковь  </a:t>
            </a:r>
            <a:r>
              <a:rPr lang="ru-RU" sz="1400" dirty="0">
                <a:latin typeface="PT Astra Sans" pitchFamily="34" charset="-52"/>
                <a:ea typeface="PT Astra Sans" pitchFamily="34" charset="-52"/>
              </a:rPr>
              <a:t>Николая Чудотворца и святых  </a:t>
            </a:r>
            <a:endParaRPr lang="ru-RU" sz="1400" dirty="0" smtClean="0">
              <a:latin typeface="PT Astra Sans" pitchFamily="34" charset="-52"/>
              <a:ea typeface="PT Astra Sans" pitchFamily="34" charset="-52"/>
            </a:endParaRPr>
          </a:p>
          <a:p>
            <a:pPr marL="217170" lvl="1" indent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dirty="0">
                <a:latin typeface="PT Astra Sans" pitchFamily="34" charset="-52"/>
                <a:ea typeface="PT Astra Sans" pitchFamily="34" charset="-52"/>
              </a:rPr>
              <a:t> </a:t>
            </a:r>
            <a:r>
              <a:rPr lang="ru-RU" sz="1400" dirty="0" smtClean="0">
                <a:latin typeface="PT Astra Sans" pitchFamily="34" charset="-52"/>
                <a:ea typeface="PT Astra Sans" pitchFamily="34" charset="-52"/>
              </a:rPr>
              <a:t>              Зосимы </a:t>
            </a:r>
            <a:r>
              <a:rPr lang="ru-RU" sz="1400" dirty="0">
                <a:latin typeface="PT Astra Sans" pitchFamily="34" charset="-52"/>
                <a:ea typeface="PT Astra Sans" pitchFamily="34" charset="-52"/>
              </a:rPr>
              <a:t>и </a:t>
            </a:r>
            <a:r>
              <a:rPr lang="ru-RU" sz="1400" dirty="0" err="1">
                <a:latin typeface="PT Astra Sans" pitchFamily="34" charset="-52"/>
                <a:ea typeface="PT Astra Sans" pitchFamily="34" charset="-52"/>
              </a:rPr>
              <a:t>Савватия</a:t>
            </a:r>
            <a:r>
              <a:rPr lang="ru-RU" sz="1400" dirty="0">
                <a:latin typeface="PT Astra Sans" pitchFamily="34" charset="-52"/>
                <a:ea typeface="PT Astra Sans" pitchFamily="34" charset="-52"/>
              </a:rPr>
              <a:t> Соловецких </a:t>
            </a:r>
            <a:r>
              <a:rPr lang="ru-RU" sz="1400" dirty="0" smtClean="0">
                <a:latin typeface="PT Astra Sans" pitchFamily="34" charset="-52"/>
                <a:ea typeface="PT Astra Sans" pitchFamily="34" charset="-52"/>
              </a:rPr>
              <a:t>с. </a:t>
            </a:r>
            <a:r>
              <a:rPr lang="ru-RU" sz="1400" dirty="0" err="1">
                <a:latin typeface="PT Astra Sans" pitchFamily="34" charset="-52"/>
                <a:ea typeface="PT Astra Sans" pitchFamily="34" charset="-52"/>
              </a:rPr>
              <a:t>Усть-Суерское</a:t>
            </a:r>
            <a:r>
              <a:rPr lang="ru-RU" sz="1400" dirty="0">
                <a:latin typeface="PT Astra Sans" pitchFamily="34" charset="-52"/>
                <a:ea typeface="PT Astra Sans" pitchFamily="34" charset="-52"/>
              </a:rPr>
              <a:t>.</a:t>
            </a:r>
          </a:p>
          <a:p>
            <a:pPr marL="400050" lvl="1" indent="0" algn="just">
              <a:spcBef>
                <a:spcPts val="0"/>
              </a:spcBef>
              <a:spcAft>
                <a:spcPts val="0"/>
              </a:spcAft>
              <a:buFont typeface="Wingdings" pitchFamily="2" charset="2"/>
              <a:buNone/>
            </a:pPr>
            <a:r>
              <a:rPr lang="ru-RU" sz="1400" dirty="0" smtClean="0">
                <a:latin typeface="PT Astra Sans" pitchFamily="34" charset="-52"/>
                <a:ea typeface="PT Astra Sans" pitchFamily="34" charset="-52"/>
              </a:rPr>
              <a:t>        - Церковь </a:t>
            </a:r>
            <a:r>
              <a:rPr lang="ru-RU" sz="1400" dirty="0">
                <a:latin typeface="PT Astra Sans" pitchFamily="34" charset="-52"/>
                <a:ea typeface="PT Astra Sans" pitchFamily="34" charset="-52"/>
              </a:rPr>
              <a:t>во имя Святых </a:t>
            </a:r>
            <a:r>
              <a:rPr lang="ru-RU" sz="1400" dirty="0" smtClean="0">
                <a:latin typeface="PT Astra Sans" pitchFamily="34" charset="-52"/>
                <a:ea typeface="PT Astra Sans" pitchFamily="34" charset="-52"/>
              </a:rPr>
              <a:t>Сорока</a:t>
            </a:r>
          </a:p>
          <a:p>
            <a:pPr marL="400050" lvl="1" indent="0" algn="just">
              <a:spcBef>
                <a:spcPts val="0"/>
              </a:spcBef>
              <a:spcAft>
                <a:spcPts val="0"/>
              </a:spcAft>
              <a:buFont typeface="Wingdings" pitchFamily="2" charset="2"/>
              <a:buNone/>
            </a:pPr>
            <a:r>
              <a:rPr lang="ru-RU" sz="1400" dirty="0">
                <a:latin typeface="PT Astra Sans" pitchFamily="34" charset="-52"/>
                <a:ea typeface="PT Astra Sans" pitchFamily="34" charset="-52"/>
              </a:rPr>
              <a:t> </a:t>
            </a:r>
            <a:r>
              <a:rPr lang="ru-RU" sz="1400" dirty="0" smtClean="0">
                <a:latin typeface="PT Astra Sans" pitchFamily="34" charset="-52"/>
                <a:ea typeface="PT Astra Sans" pitchFamily="34" charset="-52"/>
              </a:rPr>
              <a:t>         </a:t>
            </a:r>
            <a:r>
              <a:rPr lang="ru-RU" sz="1400" dirty="0">
                <a:latin typeface="PT Astra Sans" pitchFamily="34" charset="-52"/>
                <a:ea typeface="PT Astra Sans" pitchFamily="34" charset="-52"/>
              </a:rPr>
              <a:t>мучеников </a:t>
            </a:r>
            <a:r>
              <a:rPr lang="ru-RU" sz="1400" dirty="0" err="1">
                <a:latin typeface="PT Astra Sans" pitchFamily="34" charset="-52"/>
                <a:ea typeface="PT Astra Sans" pitchFamily="34" charset="-52"/>
              </a:rPr>
              <a:t>Севастийских</a:t>
            </a:r>
            <a:r>
              <a:rPr lang="ru-RU" sz="1400" dirty="0">
                <a:latin typeface="PT Astra Sans" pitchFamily="34" charset="-52"/>
                <a:ea typeface="PT Astra Sans" pitchFamily="34" charset="-52"/>
              </a:rPr>
              <a:t> </a:t>
            </a:r>
            <a:r>
              <a:rPr lang="ru-RU" sz="1400" dirty="0" smtClean="0">
                <a:latin typeface="PT Astra Sans" pitchFamily="34" charset="-52"/>
                <a:ea typeface="PT Astra Sans" pitchFamily="34" charset="-52"/>
              </a:rPr>
              <a:t>с.  </a:t>
            </a:r>
            <a:r>
              <a:rPr lang="ru-RU" sz="1400" dirty="0" err="1">
                <a:latin typeface="PT Astra Sans" pitchFamily="34" charset="-52"/>
                <a:ea typeface="PT Astra Sans" pitchFamily="34" charset="-52"/>
              </a:rPr>
              <a:t>Мендерское</a:t>
            </a:r>
            <a:r>
              <a:rPr lang="ru-RU" sz="1400" dirty="0">
                <a:latin typeface="PT Astra Sans" pitchFamily="34" charset="-52"/>
                <a:ea typeface="PT Astra Sans" pitchFamily="34" charset="-52"/>
              </a:rPr>
              <a:t>.</a:t>
            </a:r>
          </a:p>
          <a:p>
            <a:pPr marL="45720" indent="0">
              <a:spcBef>
                <a:spcPts val="0"/>
              </a:spcBef>
              <a:spcAft>
                <a:spcPts val="0"/>
              </a:spcAft>
              <a:buNone/>
            </a:pPr>
            <a:endParaRPr lang="ru-RU" sz="1400" dirty="0">
              <a:latin typeface="PT Astra Sans" pitchFamily="34" charset="-52"/>
              <a:ea typeface="PT Astra Sans" pitchFamily="34" charset="-52"/>
            </a:endParaRPr>
          </a:p>
        </p:txBody>
      </p:sp>
      <p:pic>
        <p:nvPicPr>
          <p:cNvPr id="6" name="Picture 9" descr="D:\Рабочий стол\печатная продукция по проекту\26084_20130823_09115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608" y="158823"/>
            <a:ext cx="2954747" cy="185919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835696" y="594928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16" name="Picture 3" descr="D:\BackUp\Документы Поповой О.П\Реализация проекта по образовательному туризму\Баннер Алексеевская церковь\Алексеевская церковь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57222"/>
            <a:ext cx="2748717" cy="202428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0" y="3257222"/>
            <a:ext cx="191351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1" dirty="0" smtClean="0">
                <a:latin typeface="PT Astra Sans" pitchFamily="34" charset="-52"/>
                <a:ea typeface="PT Astra Sans" pitchFamily="34" charset="-52"/>
              </a:rPr>
              <a:t>с. Белозерское, 1863</a:t>
            </a:r>
            <a:endParaRPr lang="ru-RU" sz="1000" b="1" dirty="0">
              <a:latin typeface="PT Astra Sans" pitchFamily="34" charset="-52"/>
              <a:ea typeface="PT Astra Sans" pitchFamily="34" charset="-52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73549" y="230451"/>
            <a:ext cx="100811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1" dirty="0" smtClean="0">
                <a:latin typeface="PT Astra Sans" pitchFamily="34" charset="-52"/>
                <a:ea typeface="PT Astra Sans" pitchFamily="34" charset="-52"/>
              </a:rPr>
              <a:t>д. </a:t>
            </a:r>
            <a:r>
              <a:rPr lang="ru-RU" sz="1000" b="1" dirty="0" err="1" smtClean="0">
                <a:latin typeface="PT Astra Sans" pitchFamily="34" charset="-52"/>
                <a:ea typeface="PT Astra Sans" pitchFamily="34" charset="-52"/>
              </a:rPr>
              <a:t>Мендерское</a:t>
            </a:r>
            <a:endParaRPr lang="ru-RU" sz="1000" b="1" dirty="0">
              <a:latin typeface="PT Astra Sans" pitchFamily="34" charset="-52"/>
              <a:ea typeface="PT Astra Sans" pitchFamily="34" charset="-52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138713" y="5067207"/>
            <a:ext cx="112562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dirty="0" smtClean="0">
                <a:solidFill>
                  <a:schemeClr val="bg1"/>
                </a:solidFill>
                <a:latin typeface="PT Astra Sans" pitchFamily="34" charset="-52"/>
                <a:ea typeface="PT Astra Sans" pitchFamily="34" charset="-52"/>
              </a:rPr>
              <a:t>с. </a:t>
            </a:r>
            <a:r>
              <a:rPr lang="ru-RU" sz="1000" dirty="0" err="1" smtClean="0">
                <a:solidFill>
                  <a:schemeClr val="bg1"/>
                </a:solidFill>
                <a:latin typeface="PT Astra Sans" pitchFamily="34" charset="-52"/>
                <a:ea typeface="PT Astra Sans" pitchFamily="34" charset="-52"/>
              </a:rPr>
              <a:t>Усть-Суерское</a:t>
            </a:r>
            <a:endParaRPr lang="ru-RU" sz="1000" dirty="0">
              <a:solidFill>
                <a:schemeClr val="bg1"/>
              </a:solidFill>
              <a:latin typeface="PT Astra Sans" pitchFamily="34" charset="-52"/>
              <a:ea typeface="PT Astra Sans" pitchFamily="34" charset="-52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851920" y="47667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2053" name="Picture 5" descr="C:\Users\П\Desktop\1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4946476"/>
            <a:ext cx="2232248" cy="1840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2483768" y="6456159"/>
            <a:ext cx="136815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1" dirty="0">
                <a:solidFill>
                  <a:schemeClr val="bg1"/>
                </a:solidFill>
                <a:latin typeface="PT Astra Sans" pitchFamily="34" charset="-52"/>
                <a:ea typeface="PT Astra Sans" pitchFamily="34" charset="-52"/>
              </a:rPr>
              <a:t>с. Белозерское, 2019</a:t>
            </a:r>
            <a:endParaRPr lang="ru-RU" sz="1000" dirty="0">
              <a:solidFill>
                <a:schemeClr val="bg1"/>
              </a:solidFill>
            </a:endParaRPr>
          </a:p>
        </p:txBody>
      </p:sp>
      <p:pic>
        <p:nvPicPr>
          <p:cNvPr id="25" name="Picture 9" descr="C:\Documents and Settings\Неля\Рабочий стол\по туризму\21_cr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600000">
            <a:off x="5004048" y="4946476"/>
            <a:ext cx="2510955" cy="18405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11" descr="D:\Рабочий стол\печатная продукция по проекту\Баннер\Усть-Суерское вид 2007 года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7873" y="3333179"/>
            <a:ext cx="2552013" cy="19483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4939137" y="4913157"/>
            <a:ext cx="15787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 smtClean="0">
                <a:latin typeface="PT Astra Sans" pitchFamily="34" charset="-52"/>
                <a:ea typeface="PT Astra Sans" pitchFamily="34" charset="-52"/>
              </a:rPr>
              <a:t>с. </a:t>
            </a:r>
            <a:r>
              <a:rPr lang="ru-RU" sz="1000" dirty="0" err="1" smtClean="0">
                <a:latin typeface="PT Astra Sans" pitchFamily="34" charset="-52"/>
                <a:ea typeface="PT Astra Sans" pitchFamily="34" charset="-52"/>
              </a:rPr>
              <a:t>Усть</a:t>
            </a:r>
            <a:r>
              <a:rPr lang="ru-RU" sz="1000" dirty="0" smtClean="0">
                <a:latin typeface="PT Astra Sans" pitchFamily="34" charset="-52"/>
                <a:ea typeface="PT Astra Sans" pitchFamily="34" charset="-52"/>
              </a:rPr>
              <a:t> – </a:t>
            </a:r>
            <a:r>
              <a:rPr lang="ru-RU" sz="1000" dirty="0" err="1" smtClean="0">
                <a:latin typeface="PT Astra Sans" pitchFamily="34" charset="-52"/>
                <a:ea typeface="PT Astra Sans" pitchFamily="34" charset="-52"/>
              </a:rPr>
              <a:t>Суерское</a:t>
            </a:r>
            <a:r>
              <a:rPr lang="ru-RU" sz="1000" dirty="0" smtClean="0">
                <a:latin typeface="PT Astra Sans" pitchFamily="34" charset="-52"/>
                <a:ea typeface="PT Astra Sans" pitchFamily="34" charset="-52"/>
              </a:rPr>
              <a:t>, 2019</a:t>
            </a:r>
            <a:endParaRPr lang="ru-RU" sz="1000" dirty="0">
              <a:latin typeface="PT Astra Sans" pitchFamily="34" charset="-52"/>
              <a:ea typeface="PT Astra Sans" pitchFamily="34" charset="-52"/>
            </a:endParaRPr>
          </a:p>
        </p:txBody>
      </p:sp>
      <p:pic>
        <p:nvPicPr>
          <p:cNvPr id="2054" name="Picture 6" descr="C:\Users\П\Desktop\Копия-Копия-Рисунок1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188640"/>
            <a:ext cx="4611827" cy="1512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223448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51920" y="260648"/>
            <a:ext cx="4136247" cy="792088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 smtClean="0"/>
              <a:t> </a:t>
            </a:r>
            <a:r>
              <a:rPr lang="ru-RU" sz="1600" dirty="0" smtClean="0">
                <a:effectLst>
                  <a:reflection blurRad="6350" endPos="0" dir="5400000" sy="-100000" algn="bl" rotWithShape="0"/>
                </a:effectLst>
                <a:latin typeface="PT Astra Sans" pitchFamily="34" charset="-52"/>
                <a:ea typeface="PT Astra Sans" pitchFamily="34" charset="-52"/>
              </a:rPr>
              <a:t>Здравоохранение</a:t>
            </a:r>
            <a:endParaRPr lang="ru-RU" sz="1600" dirty="0">
              <a:effectLst>
                <a:reflection blurRad="6350" endPos="0" dir="5400000" sy="-100000" algn="bl" rotWithShape="0"/>
              </a:effectLst>
              <a:latin typeface="PT Astra Sans" pitchFamily="34" charset="-52"/>
              <a:ea typeface="PT Astra Sans" pitchFamily="34" charset="-52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4067944" y="980728"/>
            <a:ext cx="4752528" cy="4896544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ru-RU" sz="1400" dirty="0" smtClean="0">
                <a:latin typeface="PT Astra Sans" pitchFamily="34" charset="-52"/>
                <a:ea typeface="PT Astra Sans" pitchFamily="34" charset="-52"/>
              </a:rPr>
              <a:t>ГБУ </a:t>
            </a:r>
            <a:r>
              <a:rPr lang="ru-RU" sz="1400" dirty="0">
                <a:latin typeface="PT Astra Sans" pitchFamily="34" charset="-52"/>
                <a:ea typeface="PT Astra Sans" pitchFamily="34" charset="-52"/>
              </a:rPr>
              <a:t>«Белозерская районная больница» сегодня – это современное многопрофильное лечебно – профилактическое учреждение, главной задачей которого остается повышение доступности, качества и эффективности оказания медицинской помощи населению. В состав больницы входят: стационар на 67 коек, 2 поликлиники (районная и детская, отделение скорой медицинской помощи, 37 фельдшерско – акушерских пункта. </a:t>
            </a:r>
            <a:r>
              <a:rPr lang="ru-RU" sz="1400" dirty="0" smtClean="0">
                <a:latin typeface="PT Astra Sans" pitchFamily="34" charset="-52"/>
                <a:ea typeface="PT Astra Sans" pitchFamily="34" charset="-52"/>
              </a:rPr>
              <a:t>На </a:t>
            </a:r>
            <a:r>
              <a:rPr lang="ru-RU" sz="1400" dirty="0">
                <a:latin typeface="PT Astra Sans" pitchFamily="34" charset="-52"/>
                <a:ea typeface="PT Astra Sans" pitchFamily="34" charset="-52"/>
              </a:rPr>
              <a:t>сегодняшний </a:t>
            </a:r>
            <a:r>
              <a:rPr lang="ru-RU" sz="1400" dirty="0" smtClean="0">
                <a:latin typeface="PT Astra Sans" pitchFamily="34" charset="-52"/>
                <a:ea typeface="PT Astra Sans" pitchFamily="34" charset="-52"/>
              </a:rPr>
              <a:t>день в учреждениях здравоохранения  </a:t>
            </a:r>
            <a:r>
              <a:rPr lang="ru-RU" sz="1400" dirty="0">
                <a:latin typeface="PT Astra Sans" pitchFamily="34" charset="-52"/>
                <a:ea typeface="PT Astra Sans" pitchFamily="34" charset="-52"/>
              </a:rPr>
              <a:t>работают 19 врачей, 104 средних медицинских работника. </a:t>
            </a:r>
            <a:r>
              <a:rPr lang="ru-RU" sz="1400" dirty="0" smtClean="0">
                <a:latin typeface="PT Astra Sans" pitchFamily="34" charset="-52"/>
                <a:ea typeface="PT Astra Sans" pitchFamily="34" charset="-52"/>
              </a:rPr>
              <a:t>Весь </a:t>
            </a:r>
            <a:r>
              <a:rPr lang="ru-RU" sz="1400" dirty="0">
                <a:latin typeface="PT Astra Sans" pitchFamily="34" charset="-52"/>
                <a:ea typeface="PT Astra Sans" pitchFamily="34" charset="-52"/>
              </a:rPr>
              <a:t>врачебный персонал имеет сертификаты врача – специалиста. Активно внедряются новые технологии и современные методики лечения многих заболеваний.</a:t>
            </a:r>
          </a:p>
          <a:p>
            <a:pPr marL="45720" indent="0">
              <a:buNone/>
            </a:pPr>
            <a:endParaRPr lang="ru-RU" sz="1400" dirty="0">
              <a:latin typeface="PT Astra Sans" pitchFamily="34" charset="-52"/>
              <a:ea typeface="PT Astra Sans" pitchFamily="34" charset="-52"/>
            </a:endParaRPr>
          </a:p>
        </p:txBody>
      </p:sp>
      <p:pic>
        <p:nvPicPr>
          <p:cNvPr id="4" name="Рисунок 3" descr="C:\Users\П\Desktop\Lenovo_A1000_IMG_20190808_130829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80" y="620688"/>
            <a:ext cx="3963937" cy="388843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0" name="Picture 2" descr="C:\Users\П\Desktop\ЦРБ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5917" y="4056293"/>
            <a:ext cx="4954067" cy="2767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6980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27984" y="620688"/>
            <a:ext cx="1728192" cy="504056"/>
          </a:xfrm>
        </p:spPr>
        <p:txBody>
          <a:bodyPr/>
          <a:lstStyle/>
          <a:p>
            <a:pPr marL="0" indent="0">
              <a:buNone/>
            </a:pPr>
            <a:r>
              <a:rPr lang="ru-RU" sz="1600" dirty="0" smtClean="0">
                <a:effectLst>
                  <a:reflection blurRad="6350" endPos="0" dir="5400000" sy="-100000" algn="bl" rotWithShape="0"/>
                </a:effectLst>
                <a:latin typeface="PT Astra Sans" pitchFamily="34" charset="-52"/>
                <a:ea typeface="PT Astra Sans" pitchFamily="34" charset="-52"/>
              </a:rPr>
              <a:t>Образование</a:t>
            </a:r>
            <a:endParaRPr lang="ru-RU" sz="1600" dirty="0">
              <a:effectLst>
                <a:reflection blurRad="6350" endPos="0" dir="5400000" sy="-100000" algn="bl" rotWithShape="0"/>
              </a:effectLst>
              <a:latin typeface="PT Astra Sans" pitchFamily="34" charset="-52"/>
              <a:ea typeface="PT Astra Sans" pitchFamily="34" charset="-52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635896" y="1196752"/>
            <a:ext cx="4968552" cy="2232248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ru-RU" sz="1400" dirty="0" smtClean="0">
                <a:latin typeface="PT Astra Sans" pitchFamily="34" charset="-52"/>
                <a:ea typeface="PT Astra Sans" pitchFamily="34" charset="-52"/>
              </a:rPr>
              <a:t>Система </a:t>
            </a:r>
            <a:r>
              <a:rPr lang="ru-RU" sz="1400" dirty="0">
                <a:latin typeface="PT Astra Sans" pitchFamily="34" charset="-52"/>
                <a:ea typeface="PT Astra Sans" pitchFamily="34" charset="-52"/>
              </a:rPr>
              <a:t>образования Белозерского района представлена 17 общеобразовательными и 17 дошкольными учреждениями, 2 учреждениями дополнительного образования ( детско-юношеская спортивная школа, Белозерский детско-юношеский центр).</a:t>
            </a:r>
          </a:p>
          <a:p>
            <a:pPr marL="45720" indent="0">
              <a:buNone/>
            </a:pPr>
            <a:r>
              <a:rPr lang="ru-RU" sz="1400" dirty="0" smtClean="0">
                <a:latin typeface="PT Astra Sans" pitchFamily="34" charset="-52"/>
                <a:ea typeface="PT Astra Sans" pitchFamily="34" charset="-52"/>
              </a:rPr>
              <a:t>Современное </a:t>
            </a:r>
            <a:r>
              <a:rPr lang="ru-RU" sz="1400" dirty="0">
                <a:latin typeface="PT Astra Sans" pitchFamily="34" charset="-52"/>
                <a:ea typeface="PT Astra Sans" pitchFamily="34" charset="-52"/>
              </a:rPr>
              <a:t>образование становится более мобильным и доступным. В этой связи внедряются новые формы обучения, прежде всего – дистанционное.    </a:t>
            </a:r>
          </a:p>
          <a:p>
            <a:endParaRPr lang="ru-RU" dirty="0"/>
          </a:p>
        </p:txBody>
      </p:sp>
      <p:pic>
        <p:nvPicPr>
          <p:cNvPr id="2050" name="Picture 2" descr="C:\Users\П\Desktop\bssh-1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3384376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П\Desktop\tir_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3645024"/>
            <a:ext cx="4824536" cy="2866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BF7F~1\AppData\Local\Temp\Rar$DIa4708.16297\IMG_20190821_15303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284984"/>
            <a:ext cx="3384375" cy="3284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80211" y="3311406"/>
            <a:ext cx="169148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 smtClean="0">
                <a:latin typeface="PT Astra Sans" pitchFamily="34" charset="-52"/>
                <a:ea typeface="PT Astra Sans" pitchFamily="34" charset="-52"/>
              </a:rPr>
              <a:t>Белозерский дет-сад № 2</a:t>
            </a:r>
            <a:endParaRPr lang="ru-RU" sz="1100" dirty="0">
              <a:latin typeface="PT Astra Sans" pitchFamily="34" charset="-52"/>
              <a:ea typeface="PT Astra Sans" pitchFamily="34" charset="-5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339597" y="6094025"/>
            <a:ext cx="9935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>
                <a:solidFill>
                  <a:schemeClr val="bg1"/>
                </a:solidFill>
                <a:latin typeface="PT Astra Sans" pitchFamily="34" charset="-52"/>
                <a:ea typeface="PT Astra Sans" pitchFamily="34" charset="-52"/>
              </a:rPr>
              <a:t>Тир ДЮСШ</a:t>
            </a:r>
            <a:endParaRPr lang="ru-RU" sz="1200" dirty="0">
              <a:solidFill>
                <a:schemeClr val="bg1"/>
              </a:solidFill>
              <a:latin typeface="PT Astra Sans" pitchFamily="34" charset="-52"/>
              <a:ea typeface="PT Astra Sans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622078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4266" y="116632"/>
            <a:ext cx="1255927" cy="432048"/>
          </a:xfrm>
        </p:spPr>
        <p:txBody>
          <a:bodyPr/>
          <a:lstStyle/>
          <a:p>
            <a:pPr marL="0" indent="0">
              <a:buNone/>
            </a:pPr>
            <a:r>
              <a:rPr lang="ru-RU" sz="1600" dirty="0" smtClean="0">
                <a:effectLst>
                  <a:reflection blurRad="6350" endPos="0" dir="5400000" sy="-100000" algn="bl" rotWithShape="0"/>
                </a:effectLst>
                <a:latin typeface="PT Astra Sans" pitchFamily="34" charset="-52"/>
                <a:ea typeface="PT Astra Sans" pitchFamily="34" charset="-52"/>
              </a:rPr>
              <a:t>Культура</a:t>
            </a:r>
            <a:endParaRPr lang="ru-RU" sz="1600" dirty="0">
              <a:effectLst>
                <a:reflection blurRad="6350" endPos="0" dir="5400000" sy="-100000" algn="bl" rotWithShape="0"/>
              </a:effectLst>
              <a:latin typeface="PT Astra Sans" pitchFamily="34" charset="-52"/>
              <a:ea typeface="PT Astra Sans" pitchFamily="34" charset="-52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995936" y="476672"/>
            <a:ext cx="4968552" cy="4032448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ru-RU" sz="1400" dirty="0">
                <a:latin typeface="PT Astra Sans" pitchFamily="34" charset="-52"/>
                <a:ea typeface="PT Astra Sans" pitchFamily="34" charset="-52"/>
              </a:rPr>
              <a:t>В районе действует 40 клубных учреждений, 20 библиотек, 1 детская школа искусств. В детской школе искусств работает  три отделения (хореографическое, музыкальное и художественное), дети дошкольного возраста обучаются на самоокупаемом отделении – раннего эстетического развития. В течение года дети принимают участие в школьных, районных и выездных мероприятиях как в составе коллективов (оркестры, ансамбли), так и в качестве солистов. Работает 327 кружков и клубов по интересам</a:t>
            </a:r>
            <a:r>
              <a:rPr lang="ru-RU" sz="1400" dirty="0" smtClean="0">
                <a:latin typeface="PT Astra Sans" pitchFamily="34" charset="-52"/>
                <a:ea typeface="PT Astra Sans" pitchFamily="34" charset="-52"/>
              </a:rPr>
              <a:t>.</a:t>
            </a:r>
          </a:p>
          <a:p>
            <a:pPr marL="45720" indent="0">
              <a:buNone/>
            </a:pPr>
            <a:r>
              <a:rPr lang="ru-RU" sz="1400" dirty="0">
                <a:latin typeface="PT Astra Sans" pitchFamily="34" charset="-52"/>
                <a:ea typeface="PT Astra Sans" pitchFamily="34" charset="-52"/>
              </a:rPr>
              <a:t>В районе осуществляется кинообслуживание населения через работу 7 киноустановок в учреждениях культурно-досуговой сферы. </a:t>
            </a:r>
          </a:p>
          <a:p>
            <a:pPr marL="45720" indent="0">
              <a:buNone/>
            </a:pPr>
            <a:r>
              <a:rPr lang="ru-RU" sz="1400" dirty="0">
                <a:latin typeface="PT Astra Sans" pitchFamily="34" charset="-52"/>
                <a:ea typeface="PT Astra Sans" pitchFamily="34" charset="-52"/>
              </a:rPr>
              <a:t>Действует Белозерский районный краеведческий музей и 2 музейных комнаты при </a:t>
            </a:r>
            <a:r>
              <a:rPr lang="ru-RU" sz="1400" dirty="0" err="1">
                <a:latin typeface="PT Astra Sans" pitchFamily="34" charset="-52"/>
                <a:ea typeface="PT Astra Sans" pitchFamily="34" charset="-52"/>
              </a:rPr>
              <a:t>Памятинском</a:t>
            </a:r>
            <a:r>
              <a:rPr lang="ru-RU" sz="1400" dirty="0">
                <a:latin typeface="PT Astra Sans" pitchFamily="34" charset="-52"/>
                <a:ea typeface="PT Astra Sans" pitchFamily="34" charset="-52"/>
              </a:rPr>
              <a:t> СДК и </a:t>
            </a:r>
            <a:r>
              <a:rPr lang="ru-RU" sz="1400" dirty="0" err="1">
                <a:latin typeface="PT Astra Sans" pitchFamily="34" charset="-52"/>
                <a:ea typeface="PT Astra Sans" pitchFamily="34" charset="-52"/>
              </a:rPr>
              <a:t>Памятинской</a:t>
            </a:r>
            <a:r>
              <a:rPr lang="ru-RU" sz="1400" dirty="0">
                <a:latin typeface="PT Astra Sans" pitchFamily="34" charset="-52"/>
                <a:ea typeface="PT Astra Sans" pitchFamily="34" charset="-52"/>
              </a:rPr>
              <a:t> СБ. </a:t>
            </a:r>
          </a:p>
        </p:txBody>
      </p:sp>
      <p:pic>
        <p:nvPicPr>
          <p:cNvPr id="4" name="Рисунок 3" descr="C:\Users\П\Desktop\фото Белозерка\Lenovo_A1000_IMG_20190808_142602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844" y="260647"/>
            <a:ext cx="3672408" cy="316065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C:\Users\П\Desktop\школа искусств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524" y="3653612"/>
            <a:ext cx="3600400" cy="2958221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C:\Users\П\Desktop\фото Белозерка\музей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3861048"/>
            <a:ext cx="4032448" cy="2750785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233475" y="281444"/>
            <a:ext cx="13288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>
                <a:latin typeface="PT Astra Sans" pitchFamily="34" charset="-52"/>
                <a:ea typeface="PT Astra Sans" pitchFamily="34" charset="-52"/>
              </a:rPr>
              <a:t>Белозерский РДК</a:t>
            </a:r>
            <a:endParaRPr lang="ru-RU" sz="1200" dirty="0">
              <a:latin typeface="PT Astra Sans" pitchFamily="34" charset="-52"/>
              <a:ea typeface="PT Astra Sans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97430792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19872" y="260648"/>
            <a:ext cx="1327935" cy="576064"/>
          </a:xfrm>
        </p:spPr>
        <p:txBody>
          <a:bodyPr/>
          <a:lstStyle/>
          <a:p>
            <a:pPr marL="0" indent="0">
              <a:buNone/>
            </a:pPr>
            <a:r>
              <a:rPr lang="ru-RU" sz="1600" dirty="0" smtClean="0">
                <a:effectLst>
                  <a:reflection blurRad="6350" endPos="0" dir="5400000" sy="-100000" algn="bl" rotWithShape="0"/>
                </a:effectLst>
                <a:latin typeface="PT Astra Sans" pitchFamily="34" charset="-52"/>
                <a:ea typeface="PT Astra Sans" pitchFamily="34" charset="-52"/>
              </a:rPr>
              <a:t>Транспорт</a:t>
            </a:r>
            <a:endParaRPr lang="ru-RU" sz="1600" dirty="0">
              <a:effectLst>
                <a:reflection blurRad="6350" endPos="0" dir="5400000" sy="-100000" algn="bl" rotWithShape="0"/>
              </a:effectLst>
              <a:latin typeface="PT Astra Sans" pitchFamily="34" charset="-52"/>
              <a:ea typeface="PT Astra Sans" pitchFamily="34" charset="-52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187624" y="841518"/>
            <a:ext cx="6400800" cy="1224136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ru-RU" sz="1400" dirty="0">
                <a:latin typeface="PT Astra Sans" pitchFamily="34" charset="-52"/>
                <a:ea typeface="PT Astra Sans" pitchFamily="34" charset="-52"/>
              </a:rPr>
              <a:t>На территории  района автомобильный транспорт является основным видом  и от его работы зависит решение многих жизненно важных вопросов.    Для  обеспечения  потребности  населения  Белозерского  района  в  </a:t>
            </a:r>
            <a:r>
              <a:rPr lang="ru-RU" sz="1400" dirty="0" err="1">
                <a:latin typeface="PT Astra Sans" pitchFamily="34" charset="-52"/>
                <a:ea typeface="PT Astra Sans" pitchFamily="34" charset="-52"/>
              </a:rPr>
              <a:t>пассажироперевозках</a:t>
            </a:r>
            <a:r>
              <a:rPr lang="ru-RU" sz="1400" dirty="0">
                <a:latin typeface="PT Astra Sans" pitchFamily="34" charset="-52"/>
                <a:ea typeface="PT Astra Sans" pitchFamily="34" charset="-52"/>
              </a:rPr>
              <a:t>   осуществляют ООО «ПАТП-3» и ИП Бессонов О.Н. </a:t>
            </a:r>
          </a:p>
          <a:p>
            <a:endParaRPr lang="ru-RU" sz="1400" dirty="0">
              <a:latin typeface="PT Astra Sans" pitchFamily="34" charset="-52"/>
              <a:ea typeface="PT Astra Sans" pitchFamily="34" charset="-52"/>
            </a:endParaRPr>
          </a:p>
        </p:txBody>
      </p:sp>
      <p:pic>
        <p:nvPicPr>
          <p:cNvPr id="4" name="Рисунок 3" descr="C:\Users\П\Desktop\фото Белозерка\автостанция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1" y="2065654"/>
            <a:ext cx="6120402" cy="381161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19813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23928" y="404664"/>
            <a:ext cx="1008112" cy="648072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 </a:t>
            </a:r>
            <a:r>
              <a:rPr lang="ru-RU" sz="1600" dirty="0" smtClean="0">
                <a:effectLst>
                  <a:reflection blurRad="6350" endPos="0" dir="5400000" sy="-100000" algn="bl" rotWithShape="0"/>
                </a:effectLst>
                <a:latin typeface="PT Astra Sans" pitchFamily="34" charset="-52"/>
                <a:ea typeface="PT Astra Sans" pitchFamily="34" charset="-52"/>
              </a:rPr>
              <a:t>Связь</a:t>
            </a:r>
            <a:endParaRPr lang="ru-RU" sz="1600" dirty="0">
              <a:effectLst>
                <a:reflection blurRad="6350" endPos="0" dir="5400000" sy="-100000" algn="bl" rotWithShape="0"/>
              </a:effectLst>
              <a:latin typeface="PT Astra Sans" pitchFamily="34" charset="-52"/>
              <a:ea typeface="PT Astra Sans" pitchFamily="34" charset="-52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491880" y="1196752"/>
            <a:ext cx="4744616" cy="2664296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ru-RU" sz="1400" dirty="0" smtClean="0">
                <a:latin typeface="PT Astra Sans" pitchFamily="34" charset="-52"/>
                <a:ea typeface="PT Astra Sans" pitchFamily="34" charset="-52"/>
              </a:rPr>
              <a:t>Белозерский филиал ОАО «Ростелеком» оказывает услуги электросвязи, услуги по предоставлению  широкополосного доступа к сети </a:t>
            </a:r>
            <a:r>
              <a:rPr lang="ru-RU" sz="1400" dirty="0">
                <a:latin typeface="PT Astra Sans" pitchFamily="34" charset="-52"/>
                <a:ea typeface="PT Astra Sans" pitchFamily="34" charset="-52"/>
              </a:rPr>
              <a:t>Интернет и </a:t>
            </a:r>
            <a:r>
              <a:rPr lang="ru-RU" sz="1400" dirty="0" smtClean="0">
                <a:latin typeface="PT Astra Sans" pitchFamily="34" charset="-52"/>
                <a:ea typeface="PT Astra Sans" pitchFamily="34" charset="-52"/>
              </a:rPr>
              <a:t>интерактивному телевидению. Услуги подвижной сотовой связи оказывают сотовые </a:t>
            </a:r>
            <a:r>
              <a:rPr lang="ru-RU" sz="1400" dirty="0">
                <a:latin typeface="PT Astra Sans" pitchFamily="34" charset="-52"/>
                <a:ea typeface="PT Astra Sans" pitchFamily="34" charset="-52"/>
              </a:rPr>
              <a:t>операторы: </a:t>
            </a:r>
            <a:r>
              <a:rPr lang="ru-RU" sz="1400" dirty="0" smtClean="0">
                <a:latin typeface="PT Astra Sans" pitchFamily="34" charset="-52"/>
                <a:ea typeface="PT Astra Sans" pitchFamily="34" charset="-52"/>
              </a:rPr>
              <a:t>«Мотив», «МТС», «Мегафон», «Билайн», «Теле2».Мобильной связью обеспечено подавляющее большинство населенных пунктов района.</a:t>
            </a:r>
          </a:p>
          <a:p>
            <a:pPr marL="45720" indent="0">
              <a:buNone/>
            </a:pPr>
            <a:r>
              <a:rPr lang="ru-RU" sz="1400" dirty="0">
                <a:latin typeface="PT Astra Sans" pitchFamily="34" charset="-52"/>
                <a:ea typeface="PT Astra Sans" pitchFamily="34" charset="-52"/>
              </a:rPr>
              <a:t>Почтовые услуги населению оказывают  ФГУП «Почта России» Белозерское ОПС.</a:t>
            </a:r>
          </a:p>
          <a:p>
            <a:endParaRPr lang="ru-RU" dirty="0"/>
          </a:p>
          <a:p>
            <a:endParaRPr lang="ru-RU" dirty="0"/>
          </a:p>
        </p:txBody>
      </p:sp>
      <p:pic>
        <p:nvPicPr>
          <p:cNvPr id="2050" name="Picture 2" descr="C:\Users\П\Desktop\логотип моб.связи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76672"/>
            <a:ext cx="3312368" cy="338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 descr="C:\Users\П\Desktop\фото Белозерка\почта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3645024"/>
            <a:ext cx="5760085" cy="270002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16086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87824" y="404664"/>
            <a:ext cx="2725688" cy="569000"/>
          </a:xfrm>
        </p:spPr>
        <p:txBody>
          <a:bodyPr/>
          <a:lstStyle/>
          <a:p>
            <a:pPr marL="0" indent="0">
              <a:buNone/>
            </a:pPr>
            <a:r>
              <a:rPr lang="ru-RU" sz="1600" dirty="0" smtClean="0">
                <a:effectLst>
                  <a:reflection blurRad="6350" endPos="0" dir="5400000" sy="-100000" algn="bl" rotWithShape="0"/>
                </a:effectLst>
                <a:latin typeface="PT Astra Sans" pitchFamily="34" charset="-52"/>
                <a:ea typeface="PT Astra Sans" pitchFamily="34" charset="-52"/>
              </a:rPr>
              <a:t>Финансовые институты</a:t>
            </a:r>
            <a:endParaRPr lang="ru-RU" sz="1600" dirty="0">
              <a:effectLst>
                <a:reflection blurRad="6350" endPos="0" dir="5400000" sy="-100000" algn="bl" rotWithShape="0"/>
              </a:effectLst>
              <a:latin typeface="PT Astra Sans" pitchFamily="34" charset="-52"/>
              <a:ea typeface="PT Astra Sans" pitchFamily="34" charset="-52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763688" y="1052736"/>
            <a:ext cx="6400800" cy="1041296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ru-RU" sz="1400" dirty="0">
                <a:latin typeface="PT Astra Sans" pitchFamily="34" charset="-52"/>
                <a:ea typeface="PT Astra Sans" pitchFamily="34" charset="-52"/>
              </a:rPr>
              <a:t>На территории района </a:t>
            </a:r>
            <a:r>
              <a:rPr lang="ru-RU" sz="1400" dirty="0" smtClean="0">
                <a:latin typeface="PT Astra Sans" pitchFamily="34" charset="-52"/>
                <a:ea typeface="PT Astra Sans" pitchFamily="34" charset="-52"/>
              </a:rPr>
              <a:t>осуществляет деятельность </a:t>
            </a:r>
            <a:r>
              <a:rPr lang="ru-RU" sz="1400" dirty="0">
                <a:latin typeface="PT Astra Sans" pitchFamily="34" charset="-52"/>
                <a:ea typeface="PT Astra Sans" pitchFamily="34" charset="-52"/>
              </a:rPr>
              <a:t>универсальный дополнительный офис курганского ОСБ №8599/084 и 3 организации, предоставляющие страховые услуги населению района.</a:t>
            </a:r>
          </a:p>
          <a:p>
            <a:endParaRPr lang="ru-RU" sz="1400" dirty="0">
              <a:latin typeface="PT Astra Sans" pitchFamily="34" charset="-52"/>
              <a:ea typeface="PT Astra Sans" pitchFamily="34" charset="-52"/>
            </a:endParaRPr>
          </a:p>
        </p:txBody>
      </p:sp>
      <p:pic>
        <p:nvPicPr>
          <p:cNvPr id="3074" name="Picture 2" descr="C:\Users\П\Desktop\росгосстрах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132856"/>
            <a:ext cx="4572000" cy="3131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 descr="C:\Users\П\Desktop\фото Белозерка\Lenovo_A1000_IMG_20190808_170631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2636911"/>
            <a:ext cx="5066598" cy="344868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6877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260648"/>
            <a:ext cx="6512511" cy="1143000"/>
          </a:xfrm>
        </p:spPr>
        <p:txBody>
          <a:bodyPr/>
          <a:lstStyle/>
          <a:p>
            <a:pPr marL="0" indent="0" algn="l">
              <a:buNone/>
            </a:pPr>
            <a:r>
              <a:rPr lang="ru-RU" sz="1800" dirty="0" smtClean="0">
                <a:effectLst>
                  <a:outerShdw sx="1000" sy="1000" algn="ctr" rotWithShape="0">
                    <a:srgbClr val="000000"/>
                  </a:outerShdw>
                  <a:reflection endPos="0" dir="5400000" sy="-100000" algn="bl" rotWithShape="0"/>
                </a:effectLst>
                <a:latin typeface="PT Astra Sans" pitchFamily="34" charset="-52"/>
                <a:ea typeface="PT Astra Sans" pitchFamily="34" charset="-52"/>
              </a:rPr>
              <a:t>Инвестиции в основной капитал, млн. руб.</a:t>
            </a:r>
            <a:endParaRPr lang="ru-RU" sz="1800" dirty="0">
              <a:effectLst>
                <a:outerShdw sx="1000" sy="1000" algn="ctr" rotWithShape="0">
                  <a:srgbClr val="000000"/>
                </a:outerShdw>
                <a:reflection endPos="0" dir="5400000" sy="-100000" algn="bl" rotWithShape="0"/>
              </a:effectLst>
              <a:latin typeface="PT Astra Sans" pitchFamily="34" charset="-52"/>
              <a:ea typeface="PT Astra Sans" pitchFamily="34" charset="-52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3603224877"/>
              </p:ext>
            </p:extLst>
          </p:nvPr>
        </p:nvGraphicFramePr>
        <p:xfrm>
          <a:off x="683568" y="908719"/>
          <a:ext cx="7120582" cy="52745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5" name="Picture 2" descr="C:\Users\П\Desktop\инвестиции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9076" y="0"/>
            <a:ext cx="2724472" cy="1760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0134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1" y="692696"/>
            <a:ext cx="3096343" cy="5544616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419872" y="260648"/>
            <a:ext cx="5400600" cy="6184602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en-US" sz="1400" dirty="0" smtClean="0">
                <a:latin typeface="PT Astra Sans" pitchFamily="34" charset="-52"/>
                <a:ea typeface="PT Astra Sans" pitchFamily="34" charset="-52"/>
              </a:rPr>
              <a:t>           </a:t>
            </a:r>
          </a:p>
          <a:p>
            <a:pPr marL="45720" indent="0">
              <a:buNone/>
            </a:pPr>
            <a:r>
              <a:rPr lang="en-US" sz="1400" dirty="0">
                <a:latin typeface="PT Astra Sans" pitchFamily="34" charset="-52"/>
                <a:ea typeface="PT Astra Sans" pitchFamily="34" charset="-52"/>
              </a:rPr>
              <a:t> </a:t>
            </a:r>
            <a:r>
              <a:rPr lang="en-US" sz="1400" dirty="0" smtClean="0">
                <a:latin typeface="PT Astra Sans" pitchFamily="34" charset="-52"/>
                <a:ea typeface="PT Astra Sans" pitchFamily="34" charset="-52"/>
              </a:rPr>
              <a:t>                  </a:t>
            </a:r>
            <a:r>
              <a:rPr lang="ru-RU" sz="1600" b="1" dirty="0" smtClean="0">
                <a:latin typeface="PT Astra Sans" pitchFamily="34" charset="-52"/>
                <a:ea typeface="PT Astra Sans" pitchFamily="34" charset="-52"/>
              </a:rPr>
              <a:t>Историческая </a:t>
            </a:r>
            <a:r>
              <a:rPr lang="ru-RU" sz="1600" b="1" dirty="0">
                <a:latin typeface="PT Astra Sans" pitchFamily="34" charset="-52"/>
                <a:ea typeface="PT Astra Sans" pitchFamily="34" charset="-52"/>
              </a:rPr>
              <a:t>справка</a:t>
            </a:r>
            <a:r>
              <a:rPr lang="ru-RU" sz="1400" b="1" dirty="0">
                <a:latin typeface="PT Astra Sans" pitchFamily="34" charset="-52"/>
                <a:ea typeface="PT Astra Sans" pitchFamily="34" charset="-52"/>
              </a:rPr>
              <a:t/>
            </a:r>
            <a:br>
              <a:rPr lang="ru-RU" sz="1400" b="1" dirty="0">
                <a:latin typeface="PT Astra Sans" pitchFamily="34" charset="-52"/>
                <a:ea typeface="PT Astra Sans" pitchFamily="34" charset="-52"/>
              </a:rPr>
            </a:br>
            <a:r>
              <a:rPr lang="ru-RU" sz="1400" dirty="0">
                <a:latin typeface="PT Astra Sans" pitchFamily="34" charset="-52"/>
                <a:ea typeface="PT Astra Sans" pitchFamily="34" charset="-52"/>
              </a:rPr>
              <a:t>          </a:t>
            </a:r>
            <a:endParaRPr lang="en-US" sz="1400" dirty="0" smtClean="0">
              <a:latin typeface="PT Astra Sans" pitchFamily="34" charset="-52"/>
              <a:ea typeface="PT Astra Sans" pitchFamily="34" charset="-52"/>
            </a:endParaRPr>
          </a:p>
          <a:p>
            <a:pPr marL="45720" indent="0">
              <a:buNone/>
            </a:pPr>
            <a:r>
              <a:rPr lang="en-US" sz="1400" dirty="0" smtClean="0">
                <a:latin typeface="PT Astra Sans" pitchFamily="34" charset="-52"/>
                <a:ea typeface="PT Astra Sans" pitchFamily="34" charset="-52"/>
              </a:rPr>
              <a:t>         </a:t>
            </a:r>
            <a:r>
              <a:rPr lang="ru-RU" sz="1400" dirty="0" smtClean="0">
                <a:latin typeface="PT Astra Sans" pitchFamily="34" charset="-52"/>
                <a:ea typeface="PT Astra Sans" pitchFamily="34" charset="-52"/>
              </a:rPr>
              <a:t>Белозерский </a:t>
            </a:r>
            <a:r>
              <a:rPr lang="ru-RU" sz="1400" dirty="0">
                <a:latin typeface="PT Astra Sans" pitchFamily="34" charset="-52"/>
                <a:ea typeface="PT Astra Sans" pitchFamily="34" charset="-52"/>
              </a:rPr>
              <a:t>район образован в марте 1924 года. Районный  центр  - с. Белозерское, находится  в  50  км  на  север от областного центра – г. Кургана.</a:t>
            </a:r>
            <a:br>
              <a:rPr lang="ru-RU" sz="1400" dirty="0">
                <a:latin typeface="PT Astra Sans" pitchFamily="34" charset="-52"/>
                <a:ea typeface="PT Astra Sans" pitchFamily="34" charset="-52"/>
              </a:rPr>
            </a:br>
            <a:r>
              <a:rPr lang="ru-RU" sz="1400" dirty="0">
                <a:latin typeface="PT Astra Sans" pitchFamily="34" charset="-52"/>
                <a:ea typeface="PT Astra Sans" pitchFamily="34" charset="-52"/>
              </a:rPr>
              <a:t>          Белозерская слобода основана в 1665 году </a:t>
            </a:r>
            <a:r>
              <a:rPr lang="ru-RU" sz="1400" dirty="0" err="1">
                <a:latin typeface="PT Astra Sans" pitchFamily="34" charset="-52"/>
                <a:ea typeface="PT Astra Sans" pitchFamily="34" charset="-52"/>
              </a:rPr>
              <a:t>слободчиком</a:t>
            </a:r>
            <a:r>
              <a:rPr lang="ru-RU" sz="1400" dirty="0">
                <a:latin typeface="PT Astra Sans" pitchFamily="34" charset="-52"/>
                <a:ea typeface="PT Astra Sans" pitchFamily="34" charset="-52"/>
              </a:rPr>
              <a:t> Степаном Нестеровым.          </a:t>
            </a:r>
          </a:p>
          <a:p>
            <a:pPr marL="45720" indent="0">
              <a:buNone/>
            </a:pPr>
            <a:r>
              <a:rPr lang="ru-RU" sz="1400" dirty="0">
                <a:latin typeface="PT Astra Sans" pitchFamily="34" charset="-52"/>
                <a:ea typeface="PT Astra Sans" pitchFamily="34" charset="-52"/>
              </a:rPr>
              <a:t>          По материалам областного </a:t>
            </a:r>
            <a:r>
              <a:rPr lang="ru-RU" sz="1400" dirty="0" err="1">
                <a:latin typeface="PT Astra Sans" pitchFamily="34" charset="-52"/>
                <a:ea typeface="PT Astra Sans" pitchFamily="34" charset="-52"/>
              </a:rPr>
              <a:t>госархива</a:t>
            </a:r>
            <a:r>
              <a:rPr lang="ru-RU" sz="1400" dirty="0">
                <a:latin typeface="PT Astra Sans" pitchFamily="34" charset="-52"/>
                <a:ea typeface="PT Astra Sans" pitchFamily="34" charset="-52"/>
              </a:rPr>
              <a:t> в 1686 году слобода представляла собой крошечное поселение двух </a:t>
            </a:r>
            <a:r>
              <a:rPr lang="ru-RU" sz="1400" dirty="0" err="1">
                <a:latin typeface="PT Astra Sans" pitchFamily="34" charset="-52"/>
                <a:ea typeface="PT Astra Sans" pitchFamily="34" charset="-52"/>
              </a:rPr>
              <a:t>белопоместных</a:t>
            </a:r>
            <a:r>
              <a:rPr lang="ru-RU" sz="1400" dirty="0">
                <a:latin typeface="PT Astra Sans" pitchFamily="34" charset="-52"/>
                <a:ea typeface="PT Astra Sans" pitchFamily="34" charset="-52"/>
              </a:rPr>
              <a:t> казаков и трех дворов оброчных крестьян.</a:t>
            </a:r>
            <a:br>
              <a:rPr lang="ru-RU" sz="1400" dirty="0">
                <a:latin typeface="PT Astra Sans" pitchFamily="34" charset="-52"/>
                <a:ea typeface="PT Astra Sans" pitchFamily="34" charset="-52"/>
              </a:rPr>
            </a:br>
            <a:r>
              <a:rPr lang="ru-RU" sz="1400" dirty="0">
                <a:latin typeface="PT Astra Sans" pitchFamily="34" charset="-52"/>
                <a:ea typeface="PT Astra Sans" pitchFamily="34" charset="-52"/>
              </a:rPr>
              <a:t>           К середине XVIII века Белозерская слобода становится крупным административным центром. Известный русский ученый Петр Симон Паллас, посетивший наше село в 1770 году, отмечает, что "слобода лежит вдоль по Тоболу, по его излучинам и новое деревянное укрепление имеет. В ней новая церковь и не более 33 жильцов, из коих некоторые довольно хорошо выстроены".</a:t>
            </a:r>
            <a:br>
              <a:rPr lang="ru-RU" sz="1400" dirty="0">
                <a:latin typeface="PT Astra Sans" pitchFamily="34" charset="-52"/>
                <a:ea typeface="PT Astra Sans" pitchFamily="34" charset="-52"/>
              </a:rPr>
            </a:br>
            <a:r>
              <a:rPr lang="ru-RU" sz="1400" dirty="0">
                <a:latin typeface="PT Astra Sans" pitchFamily="34" charset="-52"/>
                <a:ea typeface="PT Astra Sans" pitchFamily="34" charset="-52"/>
              </a:rPr>
              <a:t>           Шли годы, менялся облик Белозерского. По переписи 1796 года в нем насчитывалось 44 хозяйства с 278 жите­лями.</a:t>
            </a:r>
            <a:br>
              <a:rPr lang="ru-RU" sz="1400" dirty="0">
                <a:latin typeface="PT Astra Sans" pitchFamily="34" charset="-52"/>
                <a:ea typeface="PT Astra Sans" pitchFamily="34" charset="-52"/>
              </a:rPr>
            </a:br>
            <a:endParaRPr lang="ru-RU" sz="1400" dirty="0">
              <a:latin typeface="PT Astra Sans" pitchFamily="34" charset="-52"/>
              <a:ea typeface="PT Astra Sans" pitchFamily="34" charset="-52"/>
            </a:endParaRPr>
          </a:p>
        </p:txBody>
      </p:sp>
      <p:pic>
        <p:nvPicPr>
          <p:cNvPr id="2050" name="Picture 2" descr="C:\Users\П\Desktop\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800" y="3429000"/>
            <a:ext cx="3168352" cy="301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П\Desktop\слобода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800" y="260648"/>
            <a:ext cx="3168352" cy="309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0769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5630" y="3861048"/>
            <a:ext cx="885698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PT Astra Sans" pitchFamily="34" charset="-52"/>
                <a:ea typeface="PT Astra Sans" pitchFamily="34" charset="-52"/>
              </a:rPr>
              <a:t>         По </a:t>
            </a:r>
            <a:r>
              <a:rPr lang="ru-RU" dirty="0">
                <a:latin typeface="PT Astra Sans" pitchFamily="34" charset="-52"/>
                <a:ea typeface="PT Astra Sans" pitchFamily="34" charset="-52"/>
              </a:rPr>
              <a:t>предоставлению социальных услуг населению работает ГБУ «Комплексный центр социального обслуживания населения по Белозерскому району», где оказываются различные услуги слабозащищенным слоям населения.</a:t>
            </a:r>
          </a:p>
          <a:p>
            <a:r>
              <a:rPr lang="ru-RU" dirty="0">
                <a:latin typeface="PT Astra Sans" pitchFamily="34" charset="-52"/>
                <a:ea typeface="PT Astra Sans" pitchFamily="34" charset="-52"/>
              </a:rPr>
              <a:t>       Содействием в трудоустройстве граждан, ищущих работу, в том числе испытывающих трудности в поиске работы занимается ГКУ «Центр занятости населения Белозерского и </a:t>
            </a:r>
            <a:r>
              <a:rPr lang="ru-RU" dirty="0" err="1">
                <a:latin typeface="PT Astra Sans" pitchFamily="34" charset="-52"/>
                <a:ea typeface="PT Astra Sans" pitchFamily="34" charset="-52"/>
              </a:rPr>
              <a:t>Варгашинского</a:t>
            </a:r>
            <a:r>
              <a:rPr lang="ru-RU" dirty="0">
                <a:latin typeface="PT Astra Sans" pitchFamily="34" charset="-52"/>
                <a:ea typeface="PT Astra Sans" pitchFamily="34" charset="-52"/>
              </a:rPr>
              <a:t> районов Курганской области</a:t>
            </a:r>
            <a:r>
              <a:rPr lang="ru-RU" dirty="0" smtClean="0">
                <a:latin typeface="PT Astra Sans" pitchFamily="34" charset="-52"/>
                <a:ea typeface="PT Astra Sans" pitchFamily="34" charset="-52"/>
              </a:rPr>
              <a:t>».</a:t>
            </a:r>
            <a:endParaRPr lang="ru-RU" dirty="0">
              <a:latin typeface="PT Astra Sans" pitchFamily="34" charset="-52"/>
              <a:ea typeface="PT Astra Sans" pitchFamily="34" charset="-52"/>
            </a:endParaRPr>
          </a:p>
          <a:p>
            <a:r>
              <a:rPr lang="ru-RU" dirty="0" smtClean="0">
                <a:latin typeface="PT Astra Sans" pitchFamily="34" charset="-52"/>
                <a:ea typeface="PT Astra Sans" pitchFamily="34" charset="-52"/>
              </a:rPr>
              <a:t>         Оказание  </a:t>
            </a:r>
            <a:r>
              <a:rPr lang="ru-RU" dirty="0">
                <a:latin typeface="PT Astra Sans" pitchFamily="34" charset="-52"/>
                <a:ea typeface="PT Astra Sans" pitchFamily="34" charset="-52"/>
              </a:rPr>
              <a:t>государственных и муниципальных услуг населению в с. Белозерское  осуществляет МФЦ «Мои документы».</a:t>
            </a:r>
          </a:p>
          <a:p>
            <a:endParaRPr lang="ru-RU" dirty="0"/>
          </a:p>
        </p:txBody>
      </p:sp>
      <p:pic>
        <p:nvPicPr>
          <p:cNvPr id="3" name="Рисунок 2" descr="C:\Users\П\Desktop\фото Белозерка\Lenovo_A1000_IMG_20190808_141503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480000">
            <a:off x="251520" y="166961"/>
            <a:ext cx="3402235" cy="271794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C:\Users\П\AppData\Local\Microsoft\Windows\Temporary Internet Files\Content.Word\Lenovo_A1000_IMG_20190827_161551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">
            <a:off x="3059962" y="476672"/>
            <a:ext cx="2916350" cy="27179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Рисунок 10" descr="C:\Users\П\AppData\Local\Microsoft\Windows\Temporary Internet Files\Content.Word\Lenovo_A1000_IMG_20190827_173444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">
            <a:off x="5580111" y="652144"/>
            <a:ext cx="3276104" cy="251307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71309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27584" y="317847"/>
            <a:ext cx="56886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PT Astra Sans" pitchFamily="34" charset="-52"/>
                <a:ea typeface="PT Astra Sans" pitchFamily="34" charset="-52"/>
                <a:cs typeface="Arial" pitchFamily="34" charset="0"/>
              </a:rPr>
              <a:t>Инвестиционные проекты</a:t>
            </a:r>
            <a:endParaRPr lang="ru-RU" sz="2400" b="1" dirty="0">
              <a:latin typeface="PT Astra Sans" pitchFamily="34" charset="-52"/>
              <a:ea typeface="PT Astra Sans" pitchFamily="34" charset="-52"/>
              <a:cs typeface="Arial" pitchFamily="34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/>
          <a:stretch/>
        </p:blipFill>
        <p:spPr bwMode="auto">
          <a:xfrm>
            <a:off x="400223" y="974898"/>
            <a:ext cx="8352928" cy="5616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B52D133-31A2-4AEA-BE03-B1F4233741A5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31</a:t>
            </a:fld>
            <a:endParaRPr lang="ru-RU">
              <a:solidFill>
                <a:srgbClr val="000000"/>
              </a:solidFill>
            </a:endParaRPr>
          </a:p>
        </p:txBody>
      </p:sp>
      <p:pic>
        <p:nvPicPr>
          <p:cNvPr id="8" name="Picture 3" descr="F:\Фото для НП\IMG_20181026_11582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28" y="908720"/>
            <a:ext cx="3120178" cy="2329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C:\Users\П\Desktop\P613000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492896"/>
            <a:ext cx="3816424" cy="21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211960" y="1124744"/>
            <a:ext cx="2592288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latin typeface="PT Astra Sans" pitchFamily="34" charset="-52"/>
                <a:ea typeface="PT Astra Sans" pitchFamily="34" charset="-52"/>
              </a:rPr>
              <a:t>На территории Белозерского района в настоящее время реализуются 6 инвестиционных проектов.</a:t>
            </a:r>
          </a:p>
          <a:p>
            <a:r>
              <a:rPr lang="ru-RU" sz="1600" dirty="0">
                <a:latin typeface="PT Astra Sans" pitchFamily="34" charset="-52"/>
                <a:ea typeface="PT Astra Sans" pitchFamily="34" charset="-52"/>
              </a:rPr>
              <a:t>В результате реализации проектов планируется:</a:t>
            </a:r>
          </a:p>
          <a:p>
            <a:pPr lvl="0"/>
            <a:r>
              <a:rPr lang="ru-RU" sz="1600" dirty="0">
                <a:latin typeface="PT Astra Sans" pitchFamily="34" charset="-52"/>
                <a:ea typeface="PT Astra Sans" pitchFamily="34" charset="-52"/>
              </a:rPr>
              <a:t>создать  30 новых рабочих мест;</a:t>
            </a:r>
          </a:p>
          <a:p>
            <a:pPr lvl="0"/>
            <a:r>
              <a:rPr lang="ru-RU" sz="1600" dirty="0">
                <a:latin typeface="PT Astra Sans" pitchFamily="34" charset="-52"/>
                <a:ea typeface="PT Astra Sans" pitchFamily="34" charset="-52"/>
              </a:rPr>
              <a:t>привлечь   97 млн. рублей инвестиций в экономику района.</a:t>
            </a:r>
          </a:p>
          <a:p>
            <a:endParaRPr lang="ru-RU" dirty="0"/>
          </a:p>
        </p:txBody>
      </p:sp>
      <p:pic>
        <p:nvPicPr>
          <p:cNvPr id="10" name="Picture 2" descr="C:\Users\П\Desktop\Рисунок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5716" y="4391221"/>
            <a:ext cx="3312368" cy="2370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C:\Users\П\Desktop\30.05 хозяйство\DSC_0267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1049" y="3992116"/>
            <a:ext cx="3286397" cy="2235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E:\фото инвест.проекты 2019\Першино вольер\полуй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325"/>
          <a:stretch/>
        </p:blipFill>
        <p:spPr bwMode="auto">
          <a:xfrm>
            <a:off x="6300192" y="44624"/>
            <a:ext cx="2782341" cy="2120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Рисунок 12" descr="http://traktordom.ru/wp-content/uploads/2017/12/kirovec-424-1-350x254.jpg">
            <a:hlinkClick r:id="rId8"/>
          </p:cNvPr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1916832"/>
            <a:ext cx="2422301" cy="22322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87133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83768" y="2204864"/>
            <a:ext cx="381642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i="1" dirty="0">
                <a:solidFill>
                  <a:schemeClr val="bg2">
                    <a:lumMod val="50000"/>
                  </a:schemeClr>
                </a:solidFill>
                <a:latin typeface="PT Astra Sans" pitchFamily="34" charset="-52"/>
                <a:ea typeface="PT Astra Sans" pitchFamily="34" charset="-52"/>
              </a:rPr>
              <a:t>СПАСИБО </a:t>
            </a:r>
          </a:p>
          <a:p>
            <a:pPr algn="ctr"/>
            <a:r>
              <a:rPr lang="ru-RU" sz="3600" b="1" i="1" dirty="0">
                <a:solidFill>
                  <a:schemeClr val="bg2">
                    <a:lumMod val="50000"/>
                  </a:schemeClr>
                </a:solidFill>
                <a:latin typeface="PT Astra Sans" pitchFamily="34" charset="-52"/>
                <a:ea typeface="PT Astra Sans" pitchFamily="34" charset="-52"/>
              </a:rPr>
              <a:t>ЗА ВНИМАНИЕ</a:t>
            </a:r>
          </a:p>
          <a:p>
            <a:endParaRPr lang="ru-RU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8249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1681" y="9551"/>
            <a:ext cx="5328591" cy="323105"/>
          </a:xfrm>
        </p:spPr>
        <p:txBody>
          <a:bodyPr/>
          <a:lstStyle/>
          <a:p>
            <a:pPr marL="0" indent="0">
              <a:buNone/>
            </a:pPr>
            <a:r>
              <a:rPr lang="ru-RU" sz="1600" dirty="0" smtClean="0">
                <a:solidFill>
                  <a:schemeClr val="tx1"/>
                </a:solidFill>
                <a:effectLst>
                  <a:reflection blurRad="6350" endPos="0" dir="5400000" sy="-100000" algn="bl" rotWithShape="0"/>
                </a:effectLst>
                <a:latin typeface="PT Astra Sans" pitchFamily="34" charset="-52"/>
                <a:ea typeface="PT Astra Sans" pitchFamily="34" charset="-52"/>
              </a:rPr>
              <a:t>Природно-климатические</a:t>
            </a:r>
            <a:r>
              <a:rPr lang="en-US" sz="1600" dirty="0" smtClean="0">
                <a:solidFill>
                  <a:schemeClr val="tx1"/>
                </a:solidFill>
                <a:latin typeface="PT Astra Sans" pitchFamily="34" charset="-52"/>
                <a:ea typeface="PT Astra Sans" pitchFamily="34" charset="-52"/>
              </a:rPr>
              <a:t> </a:t>
            </a:r>
            <a:r>
              <a:rPr lang="ru-RU" sz="1600" dirty="0" smtClean="0">
                <a:solidFill>
                  <a:schemeClr val="tx1"/>
                </a:solidFill>
                <a:effectLst>
                  <a:reflection blurRad="6350" endPos="0" dir="5400000" sy="-100000" algn="bl" rotWithShape="0"/>
                </a:effectLst>
                <a:latin typeface="PT Astra Sans" pitchFamily="34" charset="-52"/>
                <a:ea typeface="PT Astra Sans" pitchFamily="34" charset="-52"/>
              </a:rPr>
              <a:t>условия</a:t>
            </a:r>
            <a:endParaRPr lang="ru-RU" sz="1600" dirty="0">
              <a:solidFill>
                <a:schemeClr val="tx1"/>
              </a:solidFill>
              <a:effectLst>
                <a:reflection blurRad="6350" endPos="0" dir="5400000" sy="-100000" algn="bl" rotWithShape="0"/>
              </a:effectLst>
              <a:latin typeface="PT Astra Sans" pitchFamily="34" charset="-52"/>
              <a:ea typeface="PT Astra Sans" pitchFamily="34" charset="-52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203848" y="332656"/>
            <a:ext cx="5688632" cy="4540274"/>
          </a:xfrm>
        </p:spPr>
        <p:txBody>
          <a:bodyPr>
            <a:normAutofit fontScale="25000" lnSpcReduction="20000"/>
          </a:bodyPr>
          <a:lstStyle/>
          <a:p>
            <a:pPr marL="4572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5600" dirty="0" smtClean="0">
                <a:solidFill>
                  <a:schemeClr val="tx1"/>
                </a:solidFill>
                <a:latin typeface="PT Astra Sans" pitchFamily="34" charset="-52"/>
                <a:ea typeface="PT Astra Sans" pitchFamily="34" charset="-52"/>
              </a:rPr>
              <a:t>           Белозерский </a:t>
            </a:r>
            <a:r>
              <a:rPr lang="ru-RU" sz="5600" dirty="0">
                <a:solidFill>
                  <a:schemeClr val="tx1"/>
                </a:solidFill>
                <a:latin typeface="PT Astra Sans" pitchFamily="34" charset="-52"/>
                <a:ea typeface="PT Astra Sans" pitchFamily="34" charset="-52"/>
              </a:rPr>
              <a:t>район расположен в северной части Курганской области на границе с Тюменской областью.  Район находится  в Тургайской ложбине, в долине р. Тобол.</a:t>
            </a:r>
          </a:p>
          <a:p>
            <a:pPr marL="4572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5600" dirty="0" smtClean="0">
                <a:solidFill>
                  <a:schemeClr val="tx1"/>
                </a:solidFill>
                <a:latin typeface="PT Astra Sans" pitchFamily="34" charset="-52"/>
                <a:ea typeface="PT Astra Sans" pitchFamily="34" charset="-52"/>
              </a:rPr>
              <a:t>           Белозерский </a:t>
            </a:r>
            <a:r>
              <a:rPr lang="ru-RU" sz="5600" dirty="0">
                <a:solidFill>
                  <a:schemeClr val="tx1"/>
                </a:solidFill>
                <a:latin typeface="PT Astra Sans" pitchFamily="34" charset="-52"/>
                <a:ea typeface="PT Astra Sans" pitchFamily="34" charset="-52"/>
              </a:rPr>
              <a:t>район относится к агроклиматическому району, который характеризуется как умеренно-тёплый.</a:t>
            </a:r>
            <a:br>
              <a:rPr lang="ru-RU" sz="5600" dirty="0">
                <a:solidFill>
                  <a:schemeClr val="tx1"/>
                </a:solidFill>
                <a:latin typeface="PT Astra Sans" pitchFamily="34" charset="-52"/>
                <a:ea typeface="PT Astra Sans" pitchFamily="34" charset="-52"/>
              </a:rPr>
            </a:br>
            <a:r>
              <a:rPr lang="ru-RU" sz="5600" dirty="0">
                <a:solidFill>
                  <a:schemeClr val="tx1"/>
                </a:solidFill>
                <a:latin typeface="PT Astra Sans" pitchFamily="34" charset="-52"/>
                <a:ea typeface="PT Astra Sans" pitchFamily="34" charset="-52"/>
              </a:rPr>
              <a:t>           Преобладающие  почвы: чернозёмная, солонцовые и серые лесные.</a:t>
            </a:r>
            <a:br>
              <a:rPr lang="ru-RU" sz="5600" dirty="0">
                <a:solidFill>
                  <a:schemeClr val="tx1"/>
                </a:solidFill>
                <a:latin typeface="PT Astra Sans" pitchFamily="34" charset="-52"/>
                <a:ea typeface="PT Astra Sans" pitchFamily="34" charset="-52"/>
              </a:rPr>
            </a:br>
            <a:r>
              <a:rPr lang="ru-RU" sz="5600" dirty="0">
                <a:solidFill>
                  <a:schemeClr val="tx1"/>
                </a:solidFill>
                <a:latin typeface="PT Astra Sans" pitchFamily="34" charset="-52"/>
                <a:ea typeface="PT Astra Sans" pitchFamily="34" charset="-52"/>
              </a:rPr>
              <a:t>           Основным  водным  источником  района  является  река  Тобол. Самыми  крупными  притоками </a:t>
            </a:r>
            <a:r>
              <a:rPr lang="ru-RU" sz="5600" dirty="0" smtClean="0">
                <a:solidFill>
                  <a:schemeClr val="tx1"/>
                </a:solidFill>
                <a:latin typeface="PT Astra Sans" pitchFamily="34" charset="-52"/>
                <a:ea typeface="PT Astra Sans" pitchFamily="34" charset="-52"/>
              </a:rPr>
              <a:t>Тобола </a:t>
            </a:r>
            <a:r>
              <a:rPr lang="ru-RU" sz="5600" dirty="0">
                <a:solidFill>
                  <a:schemeClr val="tx1"/>
                </a:solidFill>
                <a:latin typeface="PT Astra Sans" pitchFamily="34" charset="-52"/>
                <a:ea typeface="PT Astra Sans" pitchFamily="34" charset="-52"/>
              </a:rPr>
              <a:t>  являются  </a:t>
            </a:r>
            <a:r>
              <a:rPr lang="ru-RU" sz="5600" dirty="0" err="1">
                <a:solidFill>
                  <a:schemeClr val="tx1"/>
                </a:solidFill>
                <a:latin typeface="PT Astra Sans" pitchFamily="34" charset="-52"/>
                <a:ea typeface="PT Astra Sans" pitchFamily="34" charset="-52"/>
              </a:rPr>
              <a:t>Суерь</a:t>
            </a:r>
            <a:r>
              <a:rPr lang="ru-RU" sz="5600" dirty="0">
                <a:solidFill>
                  <a:schemeClr val="tx1"/>
                </a:solidFill>
                <a:latin typeface="PT Astra Sans" pitchFamily="34" charset="-52"/>
                <a:ea typeface="PT Astra Sans" pitchFamily="34" charset="-52"/>
              </a:rPr>
              <a:t>, </a:t>
            </a:r>
            <a:r>
              <a:rPr lang="ru-RU" sz="5600" dirty="0" err="1">
                <a:solidFill>
                  <a:schemeClr val="tx1"/>
                </a:solidFill>
                <a:latin typeface="PT Astra Sans" pitchFamily="34" charset="-52"/>
                <a:ea typeface="PT Astra Sans" pitchFamily="34" charset="-52"/>
              </a:rPr>
              <a:t>Мендеря</a:t>
            </a:r>
            <a:r>
              <a:rPr lang="ru-RU" sz="5600" dirty="0">
                <a:solidFill>
                  <a:schemeClr val="tx1"/>
                </a:solidFill>
                <a:latin typeface="PT Astra Sans" pitchFamily="34" charset="-52"/>
                <a:ea typeface="PT Astra Sans" pitchFamily="34" charset="-52"/>
              </a:rPr>
              <a:t>, Крутиха</a:t>
            </a:r>
            <a:r>
              <a:rPr lang="ru-RU" sz="5600" dirty="0" smtClean="0">
                <a:solidFill>
                  <a:schemeClr val="tx1"/>
                </a:solidFill>
                <a:latin typeface="PT Astra Sans" pitchFamily="34" charset="-52"/>
                <a:ea typeface="PT Astra Sans" pitchFamily="34" charset="-52"/>
              </a:rPr>
              <a:t>.   Водные</a:t>
            </a:r>
            <a:r>
              <a:rPr lang="ru-RU" sz="5600" dirty="0">
                <a:solidFill>
                  <a:schemeClr val="tx1"/>
                </a:solidFill>
                <a:latin typeface="PT Astra Sans" pitchFamily="34" charset="-52"/>
                <a:ea typeface="PT Astra Sans" pitchFamily="34" charset="-52"/>
              </a:rPr>
              <a:t>  ресурсы  района  дополняются  многочисленными  озерами, ручьями, прудами и болотами. Вода в большинстве озёр пресная или слабо солёная.</a:t>
            </a:r>
            <a:br>
              <a:rPr lang="ru-RU" sz="5600" dirty="0">
                <a:solidFill>
                  <a:schemeClr val="tx1"/>
                </a:solidFill>
                <a:latin typeface="PT Astra Sans" pitchFamily="34" charset="-52"/>
                <a:ea typeface="PT Astra Sans" pitchFamily="34" charset="-52"/>
              </a:rPr>
            </a:br>
            <a:r>
              <a:rPr lang="ru-RU" sz="5600" dirty="0">
                <a:solidFill>
                  <a:schemeClr val="tx1"/>
                </a:solidFill>
                <a:latin typeface="PT Astra Sans" pitchFamily="34" charset="-52"/>
                <a:ea typeface="PT Astra Sans" pitchFamily="34" charset="-52"/>
              </a:rPr>
              <a:t>           </a:t>
            </a:r>
            <a:r>
              <a:rPr lang="ru-RU" sz="5600" dirty="0" smtClean="0">
                <a:solidFill>
                  <a:schemeClr val="tx1"/>
                </a:solidFill>
                <a:latin typeface="PT Astra Sans" pitchFamily="34" charset="-52"/>
                <a:ea typeface="PT Astra Sans" pitchFamily="34" charset="-52"/>
              </a:rPr>
              <a:t>Растительный </a:t>
            </a:r>
            <a:r>
              <a:rPr lang="ru-RU" sz="5600" dirty="0">
                <a:solidFill>
                  <a:schemeClr val="tx1"/>
                </a:solidFill>
                <a:latin typeface="PT Astra Sans" pitchFamily="34" charset="-52"/>
                <a:ea typeface="PT Astra Sans" pitchFamily="34" charset="-52"/>
              </a:rPr>
              <a:t>и животный мир типичен для северной лесостепной зоны Зауралья. Лесной фонд составляет  130 тыс. га. Леса представлены, преимущественно, берёзовыми перелесками и колками.  Сосновые леса наблюдаются, главным образом, в северной и северо-восточной части района. На территории района находятся </a:t>
            </a:r>
            <a:r>
              <a:rPr lang="ru-RU" sz="5600" dirty="0" err="1">
                <a:solidFill>
                  <a:schemeClr val="tx1"/>
                </a:solidFill>
                <a:latin typeface="PT Astra Sans" pitchFamily="34" charset="-52"/>
                <a:ea typeface="PT Astra Sans" pitchFamily="34" charset="-52"/>
              </a:rPr>
              <a:t>Илецко-Иковский</a:t>
            </a:r>
            <a:r>
              <a:rPr lang="ru-RU" sz="5600" dirty="0">
                <a:solidFill>
                  <a:schemeClr val="tx1"/>
                </a:solidFill>
                <a:latin typeface="PT Astra Sans" pitchFamily="34" charset="-52"/>
                <a:ea typeface="PT Astra Sans" pitchFamily="34" charset="-52"/>
              </a:rPr>
              <a:t> и </a:t>
            </a:r>
            <a:r>
              <a:rPr lang="ru-RU" sz="5600" dirty="0" err="1">
                <a:solidFill>
                  <a:schemeClr val="tx1"/>
                </a:solidFill>
                <a:latin typeface="PT Astra Sans" pitchFamily="34" charset="-52"/>
                <a:ea typeface="PT Astra Sans" pitchFamily="34" charset="-52"/>
              </a:rPr>
              <a:t>Боровлянский</a:t>
            </a:r>
            <a:r>
              <a:rPr lang="ru-RU" sz="5600" dirty="0">
                <a:solidFill>
                  <a:schemeClr val="tx1"/>
                </a:solidFill>
                <a:latin typeface="PT Astra Sans" pitchFamily="34" charset="-52"/>
                <a:ea typeface="PT Astra Sans" pitchFamily="34" charset="-52"/>
              </a:rPr>
              <a:t> леса,  известные своими ягодными и грибными местами, охотничьими угодьями, а также ботанический памятник природы – сосновый лес с вековыми деревьями в </a:t>
            </a:r>
            <a:r>
              <a:rPr lang="ru-RU" sz="5600" dirty="0" err="1">
                <a:solidFill>
                  <a:schemeClr val="tx1"/>
                </a:solidFill>
                <a:latin typeface="PT Astra Sans" pitchFamily="34" charset="-52"/>
                <a:ea typeface="PT Astra Sans" pitchFamily="34" charset="-52"/>
              </a:rPr>
              <a:t>Тебенякском</a:t>
            </a:r>
            <a:r>
              <a:rPr lang="ru-RU" sz="5600" dirty="0">
                <a:solidFill>
                  <a:schemeClr val="tx1"/>
                </a:solidFill>
                <a:latin typeface="PT Astra Sans" pitchFamily="34" charset="-52"/>
                <a:ea typeface="PT Astra Sans" pitchFamily="34" charset="-52"/>
              </a:rPr>
              <a:t> лесничестве.</a:t>
            </a:r>
            <a:br>
              <a:rPr lang="ru-RU" sz="5600" dirty="0">
                <a:solidFill>
                  <a:schemeClr val="tx1"/>
                </a:solidFill>
                <a:latin typeface="PT Astra Sans" pitchFamily="34" charset="-52"/>
                <a:ea typeface="PT Astra Sans" pitchFamily="34" charset="-52"/>
              </a:rPr>
            </a:br>
            <a:r>
              <a:rPr lang="ru-RU" sz="5600" dirty="0">
                <a:solidFill>
                  <a:schemeClr val="tx1"/>
                </a:solidFill>
                <a:latin typeface="PT Astra Sans" pitchFamily="34" charset="-52"/>
                <a:ea typeface="PT Astra Sans" pitchFamily="34" charset="-52"/>
              </a:rPr>
              <a:t>           </a:t>
            </a:r>
          </a:p>
          <a:p>
            <a:pPr marL="45720" indent="0">
              <a:buNone/>
            </a:pP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3074" name="Picture 2" descr="C:\Users\П\Desktop\фото Белозерка\озеро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2564904"/>
            <a:ext cx="2736304" cy="2125167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:\Users\П\Desktop\земляника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4869159"/>
            <a:ext cx="2736304" cy="1988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C:\Users\П\Desktop\черника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4818112"/>
            <a:ext cx="2376264" cy="2039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C:\Users\П\Desktop\грибы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4872930"/>
            <a:ext cx="2480877" cy="2039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П\Desktop\лес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116632"/>
            <a:ext cx="2736304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5268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59832" y="260648"/>
            <a:ext cx="5245968" cy="648072"/>
          </a:xfrm>
        </p:spPr>
        <p:txBody>
          <a:bodyPr/>
          <a:lstStyle/>
          <a:p>
            <a:pPr marL="0" indent="0" algn="ctr">
              <a:buNone/>
            </a:pPr>
            <a:r>
              <a:rPr lang="ru-RU" sz="1600" dirty="0" smtClean="0">
                <a:effectLst>
                  <a:reflection blurRad="6350" endPos="0" dir="5400000" sy="-100000" algn="bl" rotWithShape="0"/>
                </a:effectLst>
                <a:latin typeface="PT Astra Sans" pitchFamily="34" charset="-52"/>
                <a:ea typeface="PT Astra Sans" pitchFamily="34" charset="-52"/>
              </a:rPr>
              <a:t>Географическое положение</a:t>
            </a:r>
            <a:endParaRPr lang="ru-RU" sz="1600" dirty="0">
              <a:effectLst>
                <a:reflection blurRad="6350" endPos="0" dir="5400000" sy="-100000" algn="bl" rotWithShape="0"/>
              </a:effectLst>
              <a:latin typeface="PT Astra Sans" pitchFamily="34" charset="-52"/>
              <a:ea typeface="PT Astra Sans" pitchFamily="34" charset="-52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4283968" y="980728"/>
            <a:ext cx="4464496" cy="2664296"/>
          </a:xfrm>
        </p:spPr>
        <p:txBody>
          <a:bodyPr>
            <a:normAutofit lnSpcReduction="10000"/>
          </a:bodyPr>
          <a:lstStyle/>
          <a:p>
            <a:pPr marL="45720" indent="0">
              <a:buNone/>
            </a:pPr>
            <a:r>
              <a:rPr lang="ru-RU" sz="1400" dirty="0" smtClean="0">
                <a:solidFill>
                  <a:schemeClr val="tx1"/>
                </a:solidFill>
                <a:latin typeface="PT Astra Sans" pitchFamily="34" charset="-52"/>
                <a:ea typeface="PT Astra Sans" pitchFamily="34" charset="-52"/>
              </a:rPr>
              <a:t>        Белозерский район занимает выгодное экономико- географическое положение, примыкая к </a:t>
            </a:r>
            <a:r>
              <a:rPr lang="ru-RU" sz="1400" dirty="0" err="1" smtClean="0">
                <a:solidFill>
                  <a:schemeClr val="tx1"/>
                </a:solidFill>
                <a:latin typeface="PT Astra Sans" pitchFamily="34" charset="-52"/>
                <a:ea typeface="PT Astra Sans" pitchFamily="34" charset="-52"/>
              </a:rPr>
              <a:t>Кетовскому</a:t>
            </a:r>
            <a:r>
              <a:rPr lang="ru-RU" sz="1400" dirty="0" smtClean="0">
                <a:solidFill>
                  <a:schemeClr val="tx1"/>
                </a:solidFill>
                <a:latin typeface="PT Astra Sans" pitchFamily="34" charset="-52"/>
                <a:ea typeface="PT Astra Sans" pitchFamily="34" charset="-52"/>
              </a:rPr>
              <a:t> району, городу Кургану и </a:t>
            </a:r>
            <a:r>
              <a:rPr lang="ru-RU" sz="1400" dirty="0" err="1" smtClean="0">
                <a:solidFill>
                  <a:schemeClr val="tx1"/>
                </a:solidFill>
                <a:latin typeface="PT Astra Sans" pitchFamily="34" charset="-52"/>
                <a:ea typeface="PT Astra Sans" pitchFamily="34" charset="-52"/>
              </a:rPr>
              <a:t>Исетскому</a:t>
            </a:r>
            <a:r>
              <a:rPr lang="ru-RU" sz="1400" dirty="0" smtClean="0">
                <a:solidFill>
                  <a:schemeClr val="tx1"/>
                </a:solidFill>
                <a:latin typeface="PT Astra Sans" pitchFamily="34" charset="-52"/>
                <a:ea typeface="PT Astra Sans" pitchFamily="34" charset="-52"/>
              </a:rPr>
              <a:t> району Тюменской области. Граничит с </a:t>
            </a:r>
            <a:r>
              <a:rPr lang="ru-RU" sz="1400" dirty="0" err="1" smtClean="0">
                <a:solidFill>
                  <a:schemeClr val="tx1"/>
                </a:solidFill>
                <a:latin typeface="PT Astra Sans" pitchFamily="34" charset="-52"/>
                <a:ea typeface="PT Astra Sans" pitchFamily="34" charset="-52"/>
              </a:rPr>
              <a:t>Шатровским</a:t>
            </a:r>
            <a:r>
              <a:rPr lang="ru-RU" sz="1400" dirty="0" smtClean="0">
                <a:solidFill>
                  <a:schemeClr val="tx1"/>
                </a:solidFill>
                <a:latin typeface="PT Astra Sans" pitchFamily="34" charset="-52"/>
                <a:ea typeface="PT Astra Sans" pitchFamily="34" charset="-52"/>
              </a:rPr>
              <a:t>, </a:t>
            </a:r>
            <a:r>
              <a:rPr lang="ru-RU" sz="1400" dirty="0" err="1" smtClean="0">
                <a:solidFill>
                  <a:schemeClr val="tx1"/>
                </a:solidFill>
                <a:latin typeface="PT Astra Sans" pitchFamily="34" charset="-52"/>
                <a:ea typeface="PT Astra Sans" pitchFamily="34" charset="-52"/>
              </a:rPr>
              <a:t>Каргапольским</a:t>
            </a:r>
            <a:r>
              <a:rPr lang="ru-RU" sz="1400" dirty="0" smtClean="0">
                <a:solidFill>
                  <a:schemeClr val="tx1"/>
                </a:solidFill>
                <a:latin typeface="PT Astra Sans" pitchFamily="34" charset="-52"/>
                <a:ea typeface="PT Astra Sans" pitchFamily="34" charset="-52"/>
              </a:rPr>
              <a:t>, </a:t>
            </a:r>
            <a:r>
              <a:rPr lang="ru-RU" sz="1400" dirty="0" err="1" smtClean="0">
                <a:solidFill>
                  <a:schemeClr val="tx1"/>
                </a:solidFill>
                <a:latin typeface="PT Astra Sans" pitchFamily="34" charset="-52"/>
                <a:ea typeface="PT Astra Sans" pitchFamily="34" charset="-52"/>
              </a:rPr>
              <a:t>Кетовским</a:t>
            </a:r>
            <a:r>
              <a:rPr lang="ru-RU" sz="1400" dirty="0" smtClean="0">
                <a:solidFill>
                  <a:schemeClr val="tx1"/>
                </a:solidFill>
                <a:latin typeface="PT Astra Sans" pitchFamily="34" charset="-52"/>
                <a:ea typeface="PT Astra Sans" pitchFamily="34" charset="-52"/>
              </a:rPr>
              <a:t> и </a:t>
            </a:r>
            <a:r>
              <a:rPr lang="ru-RU" sz="1400" dirty="0" err="1" smtClean="0">
                <a:solidFill>
                  <a:schemeClr val="tx1"/>
                </a:solidFill>
                <a:latin typeface="PT Astra Sans" pitchFamily="34" charset="-52"/>
                <a:ea typeface="PT Astra Sans" pitchFamily="34" charset="-52"/>
              </a:rPr>
              <a:t>Варгашинским</a:t>
            </a:r>
            <a:r>
              <a:rPr lang="ru-RU" sz="1400" dirty="0" smtClean="0">
                <a:solidFill>
                  <a:schemeClr val="tx1"/>
                </a:solidFill>
                <a:latin typeface="PT Astra Sans" pitchFamily="34" charset="-52"/>
                <a:ea typeface="PT Astra Sans" pitchFamily="34" charset="-52"/>
              </a:rPr>
              <a:t>  районами  нашего Зауралья.                     По  территории  района  проходит  автодорога  федерального   значения Курган – Тюмень, что является благоприятным фактором межрегионального контракта. Протяженность района с севера на юг 78 км и с запада на восток 67 км. </a:t>
            </a:r>
            <a:r>
              <a:rPr lang="ru-RU" sz="1400" dirty="0">
                <a:solidFill>
                  <a:schemeClr val="tx1"/>
                </a:solidFill>
                <a:latin typeface="PT Astra Sans" pitchFamily="34" charset="-52"/>
                <a:ea typeface="PT Astra Sans" pitchFamily="34" charset="-52"/>
              </a:rPr>
              <a:t>Связь с областным центром автодорожная.</a:t>
            </a:r>
          </a:p>
          <a:p>
            <a:pPr marL="45720" indent="0">
              <a:buNone/>
            </a:pPr>
            <a:endParaRPr lang="ru-RU" sz="1400" dirty="0">
              <a:solidFill>
                <a:schemeClr val="tx1"/>
              </a:solidFill>
              <a:latin typeface="PT Astra Sans" pitchFamily="34" charset="-52"/>
              <a:ea typeface="PT Astra Sans" pitchFamily="34" charset="-52"/>
            </a:endParaRPr>
          </a:p>
        </p:txBody>
      </p:sp>
      <p:pic>
        <p:nvPicPr>
          <p:cNvPr id="4" name="Рисунок 3" descr="C:\Users\П\Desktop\карта района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5" y="5755"/>
            <a:ext cx="4272533" cy="34290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899592" y="4437112"/>
            <a:ext cx="74888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755576" y="3645024"/>
            <a:ext cx="8064896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    </a:t>
            </a:r>
            <a:r>
              <a:rPr lang="ru-RU" sz="1400" dirty="0">
                <a:latin typeface="PT Astra Sans" pitchFamily="34" charset="-52"/>
                <a:ea typeface="PT Astra Sans" pitchFamily="34" charset="-52"/>
              </a:rPr>
              <a:t>    На территории района расположен 71 населенный пункт, входящий в 18 муниципальных </a:t>
            </a:r>
            <a:endParaRPr lang="ru-RU" sz="1400" dirty="0" smtClean="0">
              <a:latin typeface="PT Astra Sans" pitchFamily="34" charset="-52"/>
              <a:ea typeface="PT Astra Sans" pitchFamily="34" charset="-52"/>
            </a:endParaRPr>
          </a:p>
          <a:p>
            <a:r>
              <a:rPr lang="ru-RU" sz="1400" dirty="0" smtClean="0">
                <a:latin typeface="PT Astra Sans" pitchFamily="34" charset="-52"/>
                <a:ea typeface="PT Astra Sans" pitchFamily="34" charset="-52"/>
              </a:rPr>
              <a:t>образований</a:t>
            </a:r>
            <a:r>
              <a:rPr lang="ru-RU" sz="1400" dirty="0">
                <a:latin typeface="PT Astra Sans" pitchFamily="34" charset="-52"/>
                <a:ea typeface="PT Astra Sans" pitchFamily="34" charset="-52"/>
              </a:rPr>
              <a:t>.  36 населенных пунктов соединены с административным центром района  </a:t>
            </a:r>
            <a:endParaRPr lang="ru-RU" sz="1400" dirty="0" smtClean="0">
              <a:latin typeface="PT Astra Sans" pitchFamily="34" charset="-52"/>
              <a:ea typeface="PT Astra Sans" pitchFamily="34" charset="-52"/>
            </a:endParaRPr>
          </a:p>
          <a:p>
            <a:r>
              <a:rPr lang="ru-RU" sz="1400" dirty="0" smtClean="0">
                <a:latin typeface="PT Astra Sans" pitchFamily="34" charset="-52"/>
                <a:ea typeface="PT Astra Sans" pitchFamily="34" charset="-52"/>
              </a:rPr>
              <a:t>с</a:t>
            </a:r>
            <a:r>
              <a:rPr lang="ru-RU" sz="1400" dirty="0">
                <a:latin typeface="PT Astra Sans" pitchFamily="34" charset="-52"/>
                <a:ea typeface="PT Astra Sans" pitchFamily="34" charset="-52"/>
              </a:rPr>
              <a:t>. Белозерское  дорогами с твердым покрытием. Общая протяжённость автомобильных дорог  603,33 км.</a:t>
            </a:r>
            <a:br>
              <a:rPr lang="ru-RU" sz="1400" dirty="0">
                <a:latin typeface="PT Astra Sans" pitchFamily="34" charset="-52"/>
                <a:ea typeface="PT Astra Sans" pitchFamily="34" charset="-52"/>
              </a:rPr>
            </a:br>
            <a:endParaRPr lang="ru-RU" sz="1400" dirty="0">
              <a:latin typeface="PT Astra Sans" pitchFamily="34" charset="-52"/>
              <a:ea typeface="PT Astra Sans" pitchFamily="34" charset="-52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40997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95936" y="332656"/>
            <a:ext cx="3672408" cy="432048"/>
          </a:xfrm>
        </p:spPr>
        <p:txBody>
          <a:bodyPr/>
          <a:lstStyle/>
          <a:p>
            <a:pPr marL="0" indent="0">
              <a:buNone/>
            </a:pPr>
            <a:r>
              <a:rPr lang="ru-RU" sz="1600" dirty="0">
                <a:effectLst>
                  <a:reflection blurRad="6350" endPos="0" dir="5400000" sy="-100000" algn="bl" rotWithShape="0"/>
                </a:effectLst>
                <a:latin typeface="PT Astra Sans" pitchFamily="34" charset="-52"/>
                <a:ea typeface="PT Astra Sans" pitchFamily="34" charset="-52"/>
              </a:rPr>
              <a:t>Природно-ресурсный потенциал</a:t>
            </a:r>
            <a:endParaRPr lang="ru-RU" sz="1600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563888" y="836712"/>
            <a:ext cx="5112568" cy="2880320"/>
          </a:xfrm>
        </p:spPr>
        <p:txBody>
          <a:bodyPr>
            <a:noAutofit/>
          </a:bodyPr>
          <a:lstStyle/>
          <a:p>
            <a:pPr marL="45720" indent="0">
              <a:buNone/>
            </a:pPr>
            <a:r>
              <a:rPr lang="ru-RU" sz="1400" dirty="0">
                <a:latin typeface="PT Astra Sans" pitchFamily="34" charset="-52"/>
                <a:ea typeface="PT Astra Sans" pitchFamily="34" charset="-52"/>
              </a:rPr>
              <a:t>Из полезных ископаемых в районе имеются залежи: </a:t>
            </a:r>
            <a:endParaRPr lang="ru-RU" sz="1400" dirty="0" smtClean="0">
              <a:latin typeface="PT Astra Sans" pitchFamily="34" charset="-52"/>
              <a:ea typeface="PT Astra Sans" pitchFamily="34" charset="-52"/>
            </a:endParaRPr>
          </a:p>
          <a:p>
            <a:pPr>
              <a:buFontTx/>
              <a:buChar char="-"/>
            </a:pPr>
            <a:r>
              <a:rPr lang="ru-RU" sz="1400" dirty="0" smtClean="0">
                <a:latin typeface="PT Astra Sans" pitchFamily="34" charset="-52"/>
                <a:ea typeface="PT Astra Sans" pitchFamily="34" charset="-52"/>
              </a:rPr>
              <a:t>стекольные </a:t>
            </a:r>
            <a:r>
              <a:rPr lang="ru-RU" sz="1400" dirty="0">
                <a:latin typeface="PT Astra Sans" pitchFamily="34" charset="-52"/>
                <a:ea typeface="PT Astra Sans" pitchFamily="34" charset="-52"/>
              </a:rPr>
              <a:t>пески-313 тыс. т, </a:t>
            </a:r>
            <a:endParaRPr lang="ru-RU" sz="1400" dirty="0" smtClean="0">
              <a:latin typeface="PT Astra Sans" pitchFamily="34" charset="-52"/>
              <a:ea typeface="PT Astra Sans" pitchFamily="34" charset="-52"/>
            </a:endParaRPr>
          </a:p>
          <a:p>
            <a:pPr>
              <a:buFontTx/>
              <a:buChar char="-"/>
            </a:pPr>
            <a:r>
              <a:rPr lang="ru-RU" sz="1400" dirty="0" smtClean="0">
                <a:latin typeface="PT Astra Sans" pitchFamily="34" charset="-52"/>
                <a:ea typeface="PT Astra Sans" pitchFamily="34" charset="-52"/>
              </a:rPr>
              <a:t>кирпично-черепичное </a:t>
            </a:r>
            <a:r>
              <a:rPr lang="ru-RU" sz="1400" dirty="0">
                <a:latin typeface="PT Astra Sans" pitchFamily="34" charset="-52"/>
                <a:ea typeface="PT Astra Sans" pitchFamily="34" charset="-52"/>
              </a:rPr>
              <a:t>сырье-505 тыс. куб. м, </a:t>
            </a:r>
            <a:endParaRPr lang="ru-RU" sz="1400" dirty="0" smtClean="0">
              <a:latin typeface="PT Astra Sans" pitchFamily="34" charset="-52"/>
              <a:ea typeface="PT Astra Sans" pitchFamily="34" charset="-52"/>
            </a:endParaRPr>
          </a:p>
          <a:p>
            <a:pPr>
              <a:buFontTx/>
              <a:buChar char="-"/>
            </a:pPr>
            <a:r>
              <a:rPr lang="ru-RU" sz="1400" dirty="0" smtClean="0">
                <a:latin typeface="PT Astra Sans" pitchFamily="34" charset="-52"/>
                <a:ea typeface="PT Astra Sans" pitchFamily="34" charset="-52"/>
              </a:rPr>
              <a:t>сапропель-1396 </a:t>
            </a:r>
            <a:r>
              <a:rPr lang="ru-RU" sz="1400" dirty="0">
                <a:latin typeface="PT Astra Sans" pitchFamily="34" charset="-52"/>
                <a:ea typeface="PT Astra Sans" pitchFamily="34" charset="-52"/>
              </a:rPr>
              <a:t>тыс. т.  </a:t>
            </a:r>
            <a:endParaRPr lang="ru-RU" sz="1400" dirty="0" smtClean="0">
              <a:latin typeface="PT Astra Sans" pitchFamily="34" charset="-52"/>
              <a:ea typeface="PT Astra Sans" pitchFamily="34" charset="-52"/>
            </a:endParaRPr>
          </a:p>
          <a:p>
            <a:pPr>
              <a:buFontTx/>
              <a:buChar char="-"/>
            </a:pPr>
            <a:r>
              <a:rPr lang="ru-RU" sz="1400" dirty="0" err="1" smtClean="0">
                <a:latin typeface="PT Astra Sans" pitchFamily="34" charset="-52"/>
                <a:ea typeface="PT Astra Sans" pitchFamily="34" charset="-52"/>
              </a:rPr>
              <a:t>Редькинское</a:t>
            </a:r>
            <a:r>
              <a:rPr lang="ru-RU" sz="1400" dirty="0" smtClean="0">
                <a:latin typeface="PT Astra Sans" pitchFamily="34" charset="-52"/>
                <a:ea typeface="PT Astra Sans" pitchFamily="34" charset="-52"/>
              </a:rPr>
              <a:t> </a:t>
            </a:r>
            <a:r>
              <a:rPr lang="ru-RU" sz="1400" dirty="0">
                <a:latin typeface="PT Astra Sans" pitchFamily="34" charset="-52"/>
                <a:ea typeface="PT Astra Sans" pitchFamily="34" charset="-52"/>
              </a:rPr>
              <a:t>месторождение минеральных вод с эксплуатационными запасами 44 куб. </a:t>
            </a:r>
            <a:r>
              <a:rPr lang="ru-RU" sz="1400" dirty="0" smtClean="0">
                <a:latin typeface="PT Astra Sans" pitchFamily="34" charset="-52"/>
                <a:ea typeface="PT Astra Sans" pitchFamily="34" charset="-52"/>
              </a:rPr>
              <a:t>м/</a:t>
            </a:r>
            <a:r>
              <a:rPr lang="ru-RU" sz="1400" dirty="0" err="1" smtClean="0">
                <a:latin typeface="PT Astra Sans" pitchFamily="34" charset="-52"/>
                <a:ea typeface="PT Astra Sans" pitchFamily="34" charset="-52"/>
              </a:rPr>
              <a:t>сут</a:t>
            </a:r>
            <a:r>
              <a:rPr lang="ru-RU" sz="1400" dirty="0" smtClean="0">
                <a:latin typeface="PT Astra Sans" pitchFamily="34" charset="-52"/>
                <a:ea typeface="PT Astra Sans" pitchFamily="34" charset="-52"/>
              </a:rPr>
              <a:t> </a:t>
            </a:r>
          </a:p>
          <a:p>
            <a:pPr>
              <a:buFontTx/>
              <a:buChar char="-"/>
            </a:pPr>
            <a:r>
              <a:rPr lang="ru-RU" sz="1400" dirty="0" smtClean="0">
                <a:latin typeface="PT Astra Sans" pitchFamily="34" charset="-52"/>
                <a:ea typeface="PT Astra Sans" pitchFamily="34" charset="-52"/>
              </a:rPr>
              <a:t>единственное месторождение </a:t>
            </a:r>
            <a:r>
              <a:rPr lang="ru-RU" sz="1400" dirty="0">
                <a:latin typeface="PT Astra Sans" pitchFamily="34" charset="-52"/>
                <a:ea typeface="PT Astra Sans" pitchFamily="34" charset="-52"/>
              </a:rPr>
              <a:t>стекольного сырья в Курганской </a:t>
            </a:r>
            <a:r>
              <a:rPr lang="ru-RU" sz="1400" dirty="0" smtClean="0">
                <a:latin typeface="PT Astra Sans" pitchFamily="34" charset="-52"/>
                <a:ea typeface="PT Astra Sans" pitchFamily="34" charset="-52"/>
              </a:rPr>
              <a:t>области (</a:t>
            </a:r>
            <a:r>
              <a:rPr lang="ru-RU" sz="1400" dirty="0" err="1" smtClean="0">
                <a:latin typeface="PT Astra Sans" pitchFamily="34" charset="-52"/>
                <a:ea typeface="PT Astra Sans" pitchFamily="34" charset="-52"/>
              </a:rPr>
              <a:t>Подборновское</a:t>
            </a:r>
            <a:r>
              <a:rPr lang="ru-RU" sz="1400" dirty="0">
                <a:latin typeface="PT Astra Sans" pitchFamily="34" charset="-52"/>
                <a:ea typeface="PT Astra Sans" pitchFamily="34" charset="-52"/>
              </a:rPr>
              <a:t> </a:t>
            </a:r>
            <a:r>
              <a:rPr lang="ru-RU" sz="1400" dirty="0" smtClean="0">
                <a:latin typeface="PT Astra Sans" pitchFamily="34" charset="-52"/>
                <a:ea typeface="PT Astra Sans" pitchFamily="34" charset="-52"/>
              </a:rPr>
              <a:t>месторождение  </a:t>
            </a:r>
            <a:r>
              <a:rPr lang="ru-RU" sz="1400" dirty="0">
                <a:latin typeface="PT Astra Sans" pitchFamily="34" charset="-52"/>
                <a:ea typeface="PT Astra Sans" pitchFamily="34" charset="-52"/>
              </a:rPr>
              <a:t>кварцевых </a:t>
            </a:r>
            <a:r>
              <a:rPr lang="ru-RU" sz="1400" dirty="0" smtClean="0">
                <a:latin typeface="PT Astra Sans" pitchFamily="34" charset="-52"/>
                <a:ea typeface="PT Astra Sans" pitchFamily="34" charset="-52"/>
              </a:rPr>
              <a:t>песков), пески которого </a:t>
            </a:r>
            <a:r>
              <a:rPr lang="ru-RU" sz="1400" dirty="0">
                <a:latin typeface="PT Astra Sans" pitchFamily="34" charset="-52"/>
                <a:ea typeface="PT Astra Sans" pitchFamily="34" charset="-52"/>
              </a:rPr>
              <a:t>пригодны для производства пищевой полубелой (зеленой) бутылки </a:t>
            </a:r>
            <a:endParaRPr lang="ru-RU" sz="1400" dirty="0" smtClean="0">
              <a:latin typeface="PT Astra Sans" pitchFamily="34" charset="-52"/>
              <a:ea typeface="PT Astra Sans" pitchFamily="34" charset="-52"/>
            </a:endParaRPr>
          </a:p>
          <a:p>
            <a:pPr>
              <a:buFontTx/>
              <a:buChar char="-"/>
            </a:pPr>
            <a:r>
              <a:rPr lang="ru-RU" sz="1400" dirty="0" smtClean="0">
                <a:latin typeface="PT Astra Sans" pitchFamily="34" charset="-52"/>
                <a:ea typeface="PT Astra Sans" pitchFamily="34" charset="-52"/>
              </a:rPr>
              <a:t>озера </a:t>
            </a:r>
            <a:r>
              <a:rPr lang="ru-RU" sz="1400" dirty="0" err="1">
                <a:latin typeface="PT Astra Sans" pitchFamily="34" charset="-52"/>
                <a:ea typeface="PT Astra Sans" pitchFamily="34" charset="-52"/>
              </a:rPr>
              <a:t>Ачикуль</a:t>
            </a:r>
            <a:r>
              <a:rPr lang="ru-RU" sz="1400" dirty="0">
                <a:latin typeface="PT Astra Sans" pitchFamily="34" charset="-52"/>
                <a:ea typeface="PT Astra Sans" pitchFamily="34" charset="-52"/>
              </a:rPr>
              <a:t> и М. </a:t>
            </a:r>
            <a:r>
              <a:rPr lang="ru-RU" sz="1400" dirty="0" err="1">
                <a:latin typeface="PT Astra Sans" pitchFamily="34" charset="-52"/>
                <a:ea typeface="PT Astra Sans" pitchFamily="34" charset="-52"/>
              </a:rPr>
              <a:t>Камаган</a:t>
            </a:r>
            <a:r>
              <a:rPr lang="ru-RU" sz="1400" dirty="0">
                <a:latin typeface="PT Astra Sans" pitchFamily="34" charset="-52"/>
                <a:ea typeface="PT Astra Sans" pitchFamily="34" charset="-52"/>
              </a:rPr>
              <a:t> являются промысловыми и могут использоваться как рыбопитомники.</a:t>
            </a:r>
          </a:p>
        </p:txBody>
      </p:sp>
      <p:pic>
        <p:nvPicPr>
          <p:cNvPr id="4" name="Picture 2" descr="F:\пески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3766542"/>
            <a:ext cx="4176464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П\Desktop\1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692696"/>
            <a:ext cx="3312368" cy="3960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П\Desktop\123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725145"/>
            <a:ext cx="2592288" cy="1152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3789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3648" y="404664"/>
            <a:ext cx="6512511" cy="576064"/>
          </a:xfrm>
        </p:spPr>
        <p:txBody>
          <a:bodyPr/>
          <a:lstStyle/>
          <a:p>
            <a:pPr marL="0" indent="0" algn="ctr">
              <a:buNone/>
            </a:pPr>
            <a:r>
              <a:rPr lang="ru-RU" sz="1600" dirty="0">
                <a:solidFill>
                  <a:schemeClr val="tx1"/>
                </a:solidFill>
                <a:effectLst>
                  <a:reflection blurRad="6350" endPos="0" dir="5400000" sy="-100000" algn="bl" rotWithShape="0"/>
                </a:effectLst>
                <a:latin typeface="PT Astra Sans" pitchFamily="34" charset="-52"/>
                <a:ea typeface="PT Astra Sans" pitchFamily="34" charset="-52"/>
                <a:cs typeface="Arial" pitchFamily="34" charset="0"/>
              </a:rPr>
              <a:t>Преимущества Белозерского района</a:t>
            </a:r>
            <a:endParaRPr lang="ru-RU" sz="1600" dirty="0">
              <a:latin typeface="PT Astra Sans" pitchFamily="34" charset="-52"/>
              <a:ea typeface="PT Astra Sans" pitchFamily="34" charset="-52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539552" y="908720"/>
            <a:ext cx="7920880" cy="4896544"/>
          </a:xfrm>
        </p:spPr>
        <p:txBody>
          <a:bodyPr>
            <a:normAutofit/>
          </a:bodyPr>
          <a:lstStyle/>
          <a:p>
            <a:pPr>
              <a:buClr>
                <a:schemeClr val="tx2"/>
              </a:buClr>
            </a:pPr>
            <a:endParaRPr lang="ru-RU" sz="18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>
              <a:buClr>
                <a:schemeClr val="tx2"/>
              </a:buClr>
            </a:pPr>
            <a:r>
              <a:rPr lang="ru-RU" sz="1400" dirty="0" smtClean="0">
                <a:solidFill>
                  <a:schemeClr val="tx1"/>
                </a:solidFill>
                <a:latin typeface="PT Astra Sans" pitchFamily="34" charset="-52"/>
                <a:ea typeface="PT Astra Sans" pitchFamily="34" charset="-52"/>
                <a:cs typeface="Arial" pitchFamily="34" charset="0"/>
              </a:rPr>
              <a:t>Выгодное </a:t>
            </a:r>
            <a:r>
              <a:rPr lang="ru-RU" sz="1400" dirty="0">
                <a:solidFill>
                  <a:schemeClr val="tx1"/>
                </a:solidFill>
                <a:latin typeface="PT Astra Sans" pitchFamily="34" charset="-52"/>
                <a:ea typeface="PT Astra Sans" pitchFamily="34" charset="-52"/>
                <a:cs typeface="Arial" pitchFamily="34" charset="0"/>
              </a:rPr>
              <a:t>экономико-</a:t>
            </a:r>
            <a:br>
              <a:rPr lang="ru-RU" sz="1400" dirty="0">
                <a:solidFill>
                  <a:schemeClr val="tx1"/>
                </a:solidFill>
                <a:latin typeface="PT Astra Sans" pitchFamily="34" charset="-52"/>
                <a:ea typeface="PT Astra Sans" pitchFamily="34" charset="-52"/>
                <a:cs typeface="Arial" pitchFamily="34" charset="0"/>
              </a:rPr>
            </a:br>
            <a:r>
              <a:rPr lang="ru-RU" sz="1400" dirty="0">
                <a:solidFill>
                  <a:schemeClr val="tx1"/>
                </a:solidFill>
                <a:latin typeface="PT Astra Sans" pitchFamily="34" charset="-52"/>
                <a:ea typeface="PT Astra Sans" pitchFamily="34" charset="-52"/>
                <a:cs typeface="Arial" pitchFamily="34" charset="0"/>
              </a:rPr>
              <a:t>географическое  положение;</a:t>
            </a:r>
          </a:p>
          <a:p>
            <a:pPr>
              <a:buClr>
                <a:schemeClr val="tx2"/>
              </a:buClr>
            </a:pPr>
            <a:r>
              <a:rPr lang="ru-RU" sz="1400" dirty="0">
                <a:solidFill>
                  <a:schemeClr val="tx1"/>
                </a:solidFill>
                <a:latin typeface="PT Astra Sans" pitchFamily="34" charset="-52"/>
                <a:ea typeface="PT Astra Sans" pitchFamily="34" charset="-52"/>
                <a:cs typeface="Arial" pitchFamily="34" charset="0"/>
              </a:rPr>
              <a:t>Наличие плодородных </a:t>
            </a:r>
            <a:br>
              <a:rPr lang="ru-RU" sz="1400" dirty="0">
                <a:solidFill>
                  <a:schemeClr val="tx1"/>
                </a:solidFill>
                <a:latin typeface="PT Astra Sans" pitchFamily="34" charset="-52"/>
                <a:ea typeface="PT Astra Sans" pitchFamily="34" charset="-52"/>
                <a:cs typeface="Arial" pitchFamily="34" charset="0"/>
              </a:rPr>
            </a:br>
            <a:r>
              <a:rPr lang="ru-RU" sz="1400" dirty="0">
                <a:solidFill>
                  <a:schemeClr val="tx1"/>
                </a:solidFill>
                <a:latin typeface="PT Astra Sans" pitchFamily="34" charset="-52"/>
                <a:ea typeface="PT Astra Sans" pitchFamily="34" charset="-52"/>
                <a:cs typeface="Arial" pitchFamily="34" charset="0"/>
              </a:rPr>
              <a:t>земельных ресурсов, </a:t>
            </a:r>
            <a:br>
              <a:rPr lang="ru-RU" sz="1400" dirty="0">
                <a:solidFill>
                  <a:schemeClr val="tx1"/>
                </a:solidFill>
                <a:latin typeface="PT Astra Sans" pitchFamily="34" charset="-52"/>
                <a:ea typeface="PT Astra Sans" pitchFamily="34" charset="-52"/>
                <a:cs typeface="Arial" pitchFamily="34" charset="0"/>
              </a:rPr>
            </a:br>
            <a:r>
              <a:rPr lang="ru-RU" sz="1400" dirty="0">
                <a:solidFill>
                  <a:schemeClr val="tx1"/>
                </a:solidFill>
                <a:latin typeface="PT Astra Sans" pitchFamily="34" charset="-52"/>
                <a:ea typeface="PT Astra Sans" pitchFamily="34" charset="-52"/>
                <a:cs typeface="Arial" pitchFamily="34" charset="0"/>
              </a:rPr>
              <a:t>благоприятных для </a:t>
            </a:r>
            <a:br>
              <a:rPr lang="ru-RU" sz="1400" dirty="0">
                <a:solidFill>
                  <a:schemeClr val="tx1"/>
                </a:solidFill>
                <a:latin typeface="PT Astra Sans" pitchFamily="34" charset="-52"/>
                <a:ea typeface="PT Astra Sans" pitchFamily="34" charset="-52"/>
                <a:cs typeface="Arial" pitchFamily="34" charset="0"/>
              </a:rPr>
            </a:br>
            <a:r>
              <a:rPr lang="ru-RU" sz="1400" dirty="0">
                <a:solidFill>
                  <a:schemeClr val="tx1"/>
                </a:solidFill>
                <a:latin typeface="PT Astra Sans" pitchFamily="34" charset="-52"/>
                <a:ea typeface="PT Astra Sans" pitchFamily="34" charset="-52"/>
                <a:cs typeface="Arial" pitchFamily="34" charset="0"/>
              </a:rPr>
              <a:t>условия для возделывания                                                                           сельскохозяйственных культур </a:t>
            </a:r>
            <a:br>
              <a:rPr lang="ru-RU" sz="1400" dirty="0">
                <a:solidFill>
                  <a:schemeClr val="tx1"/>
                </a:solidFill>
                <a:latin typeface="PT Astra Sans" pitchFamily="34" charset="-52"/>
                <a:ea typeface="PT Astra Sans" pitchFamily="34" charset="-52"/>
                <a:cs typeface="Arial" pitchFamily="34" charset="0"/>
              </a:rPr>
            </a:br>
            <a:r>
              <a:rPr lang="ru-RU" sz="1400" dirty="0">
                <a:solidFill>
                  <a:schemeClr val="tx1"/>
                </a:solidFill>
                <a:latin typeface="PT Astra Sans" pitchFamily="34" charset="-52"/>
                <a:ea typeface="PT Astra Sans" pitchFamily="34" charset="-52"/>
                <a:cs typeface="Arial" pitchFamily="34" charset="0"/>
              </a:rPr>
              <a:t>и развития животноводства; </a:t>
            </a:r>
          </a:p>
          <a:p>
            <a:pPr>
              <a:buClr>
                <a:schemeClr val="tx2"/>
              </a:buClr>
            </a:pPr>
            <a:r>
              <a:rPr lang="ru-RU" sz="1400" dirty="0">
                <a:solidFill>
                  <a:schemeClr val="tx1"/>
                </a:solidFill>
                <a:latin typeface="PT Astra Sans" pitchFamily="34" charset="-52"/>
                <a:ea typeface="PT Astra Sans" pitchFamily="34" charset="-52"/>
                <a:cs typeface="Arial" pitchFamily="34" charset="0"/>
              </a:rPr>
              <a:t>Лесной фонд (127,7 тыс. га); </a:t>
            </a:r>
          </a:p>
          <a:p>
            <a:pPr>
              <a:buClr>
                <a:schemeClr val="tx2"/>
              </a:buClr>
            </a:pPr>
            <a:r>
              <a:rPr lang="ru-RU" sz="1400" dirty="0">
                <a:solidFill>
                  <a:schemeClr val="tx1"/>
                </a:solidFill>
                <a:latin typeface="PT Astra Sans" pitchFamily="34" charset="-52"/>
                <a:ea typeface="PT Astra Sans" pitchFamily="34" charset="-52"/>
                <a:cs typeface="Arial" pitchFamily="34" charset="0"/>
              </a:rPr>
              <a:t>Месторождения полезных ископаемых (</a:t>
            </a:r>
            <a:r>
              <a:rPr lang="ru-RU" sz="1400" dirty="0" smtClean="0">
                <a:solidFill>
                  <a:schemeClr val="tx1"/>
                </a:solidFill>
                <a:latin typeface="PT Astra Sans" pitchFamily="34" charset="-52"/>
                <a:ea typeface="PT Astra Sans" pitchFamily="34" charset="-52"/>
                <a:cs typeface="Arial" pitchFamily="34" charset="0"/>
              </a:rPr>
              <a:t>глина,</a:t>
            </a:r>
          </a:p>
          <a:p>
            <a:pPr marL="45720" indent="0">
              <a:buClr>
                <a:schemeClr val="tx2"/>
              </a:buClr>
              <a:buNone/>
            </a:pPr>
            <a:r>
              <a:rPr lang="ru-RU" sz="1400" dirty="0">
                <a:solidFill>
                  <a:schemeClr val="tx1"/>
                </a:solidFill>
                <a:latin typeface="PT Astra Sans" pitchFamily="34" charset="-52"/>
                <a:ea typeface="PT Astra Sans" pitchFamily="34" charset="-52"/>
                <a:cs typeface="Arial" pitchFamily="34" charset="0"/>
              </a:rPr>
              <a:t> </a:t>
            </a:r>
            <a:r>
              <a:rPr lang="ru-RU" sz="1400" dirty="0" smtClean="0">
                <a:solidFill>
                  <a:schemeClr val="tx1"/>
                </a:solidFill>
                <a:latin typeface="PT Astra Sans" pitchFamily="34" charset="-52"/>
                <a:ea typeface="PT Astra Sans" pitchFamily="34" charset="-52"/>
                <a:cs typeface="Arial" pitchFamily="34" charset="0"/>
              </a:rPr>
              <a:t>     </a:t>
            </a:r>
            <a:r>
              <a:rPr lang="ru-RU" sz="1400" dirty="0">
                <a:solidFill>
                  <a:schemeClr val="tx1"/>
                </a:solidFill>
                <a:latin typeface="PT Astra Sans" pitchFamily="34" charset="-52"/>
                <a:ea typeface="PT Astra Sans" pitchFamily="34" charset="-52"/>
                <a:cs typeface="Arial" pitchFamily="34" charset="0"/>
              </a:rPr>
              <a:t>песок, торф);</a:t>
            </a:r>
          </a:p>
          <a:p>
            <a:pPr>
              <a:buClr>
                <a:schemeClr val="tx2"/>
              </a:buClr>
            </a:pPr>
            <a:r>
              <a:rPr lang="ru-RU" sz="1400" dirty="0">
                <a:solidFill>
                  <a:schemeClr val="tx1"/>
                </a:solidFill>
                <a:latin typeface="PT Astra Sans" pitchFamily="34" charset="-52"/>
                <a:ea typeface="PT Astra Sans" pitchFamily="34" charset="-52"/>
                <a:cs typeface="Arial" pitchFamily="34" charset="0"/>
              </a:rPr>
              <a:t>Наличие </a:t>
            </a:r>
            <a:r>
              <a:rPr lang="ru-RU" sz="1400" dirty="0" err="1">
                <a:solidFill>
                  <a:schemeClr val="tx1"/>
                </a:solidFill>
                <a:latin typeface="PT Astra Sans" pitchFamily="34" charset="-52"/>
                <a:ea typeface="PT Astra Sans" pitchFamily="34" charset="-52"/>
                <a:cs typeface="Arial" pitchFamily="34" charset="0"/>
              </a:rPr>
              <a:t>туристически</a:t>
            </a:r>
            <a:r>
              <a:rPr lang="ru-RU" sz="1400" dirty="0">
                <a:solidFill>
                  <a:schemeClr val="tx1"/>
                </a:solidFill>
                <a:latin typeface="PT Astra Sans" pitchFamily="34" charset="-52"/>
                <a:ea typeface="PT Astra Sans" pitchFamily="34" charset="-52"/>
                <a:cs typeface="Arial" pitchFamily="34" charset="0"/>
              </a:rPr>
              <a:t> </a:t>
            </a:r>
            <a:r>
              <a:rPr lang="ru-RU" sz="1400" dirty="0" smtClean="0">
                <a:solidFill>
                  <a:schemeClr val="tx1"/>
                </a:solidFill>
                <a:latin typeface="PT Astra Sans" pitchFamily="34" charset="-52"/>
                <a:ea typeface="PT Astra Sans" pitchFamily="34" charset="-52"/>
                <a:cs typeface="Arial" pitchFamily="34" charset="0"/>
              </a:rPr>
              <a:t>привлекательных</a:t>
            </a:r>
          </a:p>
          <a:p>
            <a:pPr marL="45720" indent="0">
              <a:buClr>
                <a:schemeClr val="tx2"/>
              </a:buClr>
              <a:buNone/>
            </a:pPr>
            <a:r>
              <a:rPr lang="ru-RU" sz="1400" dirty="0" smtClean="0">
                <a:solidFill>
                  <a:schemeClr val="tx1"/>
                </a:solidFill>
                <a:latin typeface="PT Astra Sans" pitchFamily="34" charset="-52"/>
                <a:ea typeface="PT Astra Sans" pitchFamily="34" charset="-52"/>
                <a:cs typeface="Arial" pitchFamily="34" charset="0"/>
              </a:rPr>
              <a:t>     </a:t>
            </a:r>
            <a:r>
              <a:rPr lang="ru-RU" sz="1400" dirty="0">
                <a:solidFill>
                  <a:schemeClr val="tx1"/>
                </a:solidFill>
                <a:latin typeface="PT Astra Sans" pitchFamily="34" charset="-52"/>
                <a:ea typeface="PT Astra Sans" pitchFamily="34" charset="-52"/>
                <a:cs typeface="Arial" pitchFamily="34" charset="0"/>
              </a:rPr>
              <a:t>природно- рекреационных и культурно-исторических факторов.</a:t>
            </a:r>
          </a:p>
          <a:p>
            <a:pPr marL="45720" indent="0">
              <a:buNone/>
            </a:pPr>
            <a:endParaRPr lang="ru-RU" sz="1400" dirty="0">
              <a:latin typeface="PT Astra Sans" pitchFamily="34" charset="-52"/>
              <a:ea typeface="PT Astra Sans" pitchFamily="34" charset="-52"/>
            </a:endParaRPr>
          </a:p>
        </p:txBody>
      </p:sp>
      <p:pic>
        <p:nvPicPr>
          <p:cNvPr id="3074" name="Picture 2" descr="C:\Users\П\Desktop\Lenovo_A1000_IMG_20160708_1352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268760"/>
            <a:ext cx="3851920" cy="309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4564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147552512"/>
              </p:ext>
            </p:extLst>
          </p:nvPr>
        </p:nvGraphicFramePr>
        <p:xfrm>
          <a:off x="323528" y="908720"/>
          <a:ext cx="8280920" cy="24482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1208824396"/>
              </p:ext>
            </p:extLst>
          </p:nvPr>
        </p:nvGraphicFramePr>
        <p:xfrm>
          <a:off x="395536" y="3573016"/>
          <a:ext cx="8280920" cy="23762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2987824" y="332656"/>
            <a:ext cx="126759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>
                <a:latin typeface="PT Astra Sans" pitchFamily="34" charset="-52"/>
                <a:ea typeface="PT Astra Sans" pitchFamily="34" charset="-52"/>
              </a:rPr>
              <a:t>Демография</a:t>
            </a:r>
            <a:endParaRPr lang="ru-RU" sz="1600" b="1" dirty="0">
              <a:latin typeface="PT Astra Sans" pitchFamily="34" charset="-52"/>
              <a:ea typeface="PT Astra Sans" pitchFamily="34" charset="-52"/>
            </a:endParaRPr>
          </a:p>
        </p:txBody>
      </p:sp>
      <p:pic>
        <p:nvPicPr>
          <p:cNvPr id="4098" name="Picture 2" descr="C:\Users\П\Desktop\фото Белозерка\дети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5" y="32767"/>
            <a:ext cx="3367311" cy="2388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9887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val="3972539116"/>
              </p:ext>
            </p:extLst>
          </p:nvPr>
        </p:nvGraphicFramePr>
        <p:xfrm>
          <a:off x="1524000" y="764704"/>
          <a:ext cx="6576392" cy="51845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442139538"/>
      </p:ext>
    </p:extLst>
  </p:cSld>
  <p:clrMapOvr>
    <a:masterClrMapping/>
  </p:clrMapOvr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2670</TotalTime>
  <Words>1392</Words>
  <Application>Microsoft Office PowerPoint</Application>
  <PresentationFormat>Экран (4:3)</PresentationFormat>
  <Paragraphs>198</Paragraphs>
  <Slides>32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33" baseType="lpstr">
      <vt:lpstr>Воздушный поток</vt:lpstr>
      <vt:lpstr>Инвестиционный паспорт Белозерского района</vt:lpstr>
      <vt:lpstr>Презентация PowerPoint</vt:lpstr>
      <vt:lpstr>Презентация PowerPoint</vt:lpstr>
      <vt:lpstr>Природно-климатические условия</vt:lpstr>
      <vt:lpstr>Географическое положение</vt:lpstr>
      <vt:lpstr>Природно-ресурсный потенциал</vt:lpstr>
      <vt:lpstr>Преимущества Белозерского района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Туристический потенциал</vt:lpstr>
      <vt:lpstr>Образовательный туризм</vt:lpstr>
      <vt:lpstr> Здравоохранение</vt:lpstr>
      <vt:lpstr>Образование</vt:lpstr>
      <vt:lpstr>Культура</vt:lpstr>
      <vt:lpstr>Транспорт</vt:lpstr>
      <vt:lpstr> Связь</vt:lpstr>
      <vt:lpstr>Финансовые институты</vt:lpstr>
      <vt:lpstr>Инвестиции в основной капитал, млн. руб.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П</cp:lastModifiedBy>
  <cp:revision>224</cp:revision>
  <cp:lastPrinted>2020-02-11T06:30:55Z</cp:lastPrinted>
  <dcterms:created xsi:type="dcterms:W3CDTF">2015-11-19T10:32:44Z</dcterms:created>
  <dcterms:modified xsi:type="dcterms:W3CDTF">2020-02-11T08:32:32Z</dcterms:modified>
</cp:coreProperties>
</file>