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170" autoAdjust="0"/>
    <p:restoredTop sz="94628" autoAdjust="0"/>
  </p:normalViewPr>
  <p:slideViewPr>
    <p:cSldViewPr snapToGrid="0">
      <p:cViewPr>
        <p:scale>
          <a:sx n="90" d="100"/>
          <a:sy n="90" d="100"/>
        </p:scale>
        <p:origin x="-336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9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2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4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8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5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6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76AC-48A0-44AF-A198-541204E2E9E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008A-C6E7-4B7B-933D-543EF2500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05775"/>
              </p:ext>
            </p:extLst>
          </p:nvPr>
        </p:nvGraphicFramePr>
        <p:xfrm>
          <a:off x="5556735" y="155266"/>
          <a:ext cx="6314391" cy="6259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927">
                  <a:extLst>
                    <a:ext uri="{9D8B030D-6E8A-4147-A177-3AD203B41FA5}">
                      <a16:colId xmlns="" xmlns:a16="http://schemas.microsoft.com/office/drawing/2014/main" val="3808783990"/>
                    </a:ext>
                  </a:extLst>
                </a:gridCol>
                <a:gridCol w="4398464">
                  <a:extLst>
                    <a:ext uri="{9D8B030D-6E8A-4147-A177-3AD203B41FA5}">
                      <a16:colId xmlns="" xmlns:a16="http://schemas.microsoft.com/office/drawing/2014/main" val="2558250315"/>
                    </a:ext>
                  </a:extLst>
                </a:gridCol>
              </a:tblGrid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ЗУ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Имеется 200 га </a:t>
                      </a:r>
                      <a:r>
                        <a:rPr lang="ru-RU" sz="1200" dirty="0" err="1" smtClean="0"/>
                        <a:t>сх</a:t>
                      </a:r>
                      <a:r>
                        <a:rPr lang="ru-RU" sz="1200" dirty="0" smtClean="0"/>
                        <a:t> земель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9158990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объектов недвижимости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помещения по 200 скотомест (1500 </a:t>
                      </a:r>
                      <a:r>
                        <a:rPr lang="ru-RU" sz="1200" baseline="0" dirty="0" err="1" smtClean="0"/>
                        <a:t>кв.м</a:t>
                      </a:r>
                      <a:r>
                        <a:rPr lang="ru-RU" sz="1200" baseline="0" dirty="0" smtClean="0"/>
                        <a:t>. и 750 </a:t>
                      </a:r>
                      <a:r>
                        <a:rPr lang="ru-RU" sz="1200" baseline="0" dirty="0" err="1" smtClean="0"/>
                        <a:t>кв.м</a:t>
                      </a:r>
                      <a:r>
                        <a:rPr lang="ru-RU" sz="1200" baseline="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5599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Кадастровый номер ЗУ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45:02:010601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42550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собственности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частная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779849"/>
                  </a:ext>
                </a:extLst>
              </a:tr>
              <a:tr h="1167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разрешенного использования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предприятия </a:t>
                      </a:r>
                      <a:r>
                        <a:rPr lang="ru-RU" sz="1200" b="0" dirty="0" smtClean="0"/>
                        <a:t>и производственные комплексы сельскохозяйственного назначения III класса с СЗЗ 300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546785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Санитарно-защитная</a:t>
                      </a:r>
                      <a:r>
                        <a:rPr lang="ru-RU" sz="1200" baseline="0" dirty="0" smtClean="0"/>
                        <a:t> зона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 ближайших жилых домов 500 м.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11385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линия </a:t>
                      </a:r>
                      <a:r>
                        <a:rPr lang="ru-RU" sz="1200" dirty="0" smtClean="0"/>
                        <a:t>электропередач проходит по территории площадки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93788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Водоснабжение и водоотведение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шахтный </a:t>
                      </a:r>
                      <a:r>
                        <a:rPr lang="ru-RU" sz="1200" dirty="0" smtClean="0"/>
                        <a:t>колодец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521757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 природный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газовый </a:t>
                      </a:r>
                      <a:r>
                        <a:rPr lang="ru-RU" sz="1200" dirty="0" smtClean="0"/>
                        <a:t>стояк находится на территории площадки, населенный пункт газифицирован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0564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Подъездные пути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грунтовое </a:t>
                      </a:r>
                      <a:r>
                        <a:rPr lang="ru-RU" sz="1200" dirty="0" smtClean="0"/>
                        <a:t>покрытие до площадки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815693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Строения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два </a:t>
                      </a:r>
                      <a:r>
                        <a:rPr lang="ru-RU" sz="1200" dirty="0" smtClean="0"/>
                        <a:t>помещения для содержания сельскохозяйственных</a:t>
                      </a:r>
                    </a:p>
                    <a:p>
                      <a:r>
                        <a:rPr lang="ru-RU" sz="1200" dirty="0" smtClean="0"/>
                        <a:t>животных</a:t>
                      </a:r>
                      <a:r>
                        <a:rPr lang="ru-RU" sz="1200" dirty="0" smtClean="0"/>
                        <a:t>, площадью  1500 кв.м и 750 кв. 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99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932" y="155266"/>
            <a:ext cx="45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Курганская область, </a:t>
            </a:r>
            <a:r>
              <a:rPr lang="ru-RU" dirty="0" smtClean="0"/>
              <a:t>Белозерский </a:t>
            </a:r>
            <a:r>
              <a:rPr lang="ru-RU" dirty="0"/>
              <a:t>район,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Першино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1863" y="1881051"/>
            <a:ext cx="17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площадки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8" y="897039"/>
            <a:ext cx="41402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8" y="3803761"/>
            <a:ext cx="4157662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73290"/>
              </p:ext>
            </p:extLst>
          </p:nvPr>
        </p:nvGraphicFramePr>
        <p:xfrm>
          <a:off x="5556735" y="155266"/>
          <a:ext cx="6314391" cy="6300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927">
                  <a:extLst>
                    <a:ext uri="{9D8B030D-6E8A-4147-A177-3AD203B41FA5}">
                      <a16:colId xmlns="" xmlns:a16="http://schemas.microsoft.com/office/drawing/2014/main" val="3808783990"/>
                    </a:ext>
                  </a:extLst>
                </a:gridCol>
                <a:gridCol w="4398464">
                  <a:extLst>
                    <a:ext uri="{9D8B030D-6E8A-4147-A177-3AD203B41FA5}">
                      <a16:colId xmlns="" xmlns:a16="http://schemas.microsoft.com/office/drawing/2014/main" val="2558250315"/>
                    </a:ext>
                  </a:extLst>
                </a:gridCol>
              </a:tblGrid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ЗУ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19,2 га. Имеется 70 га </a:t>
                      </a:r>
                      <a:r>
                        <a:rPr lang="ru-RU" sz="1200" dirty="0" err="1" smtClean="0"/>
                        <a:t>сх</a:t>
                      </a:r>
                      <a:r>
                        <a:rPr lang="ru-RU" sz="1200" dirty="0" smtClean="0"/>
                        <a:t> земель частной собственности и более 1 </a:t>
                      </a:r>
                      <a:r>
                        <a:rPr lang="ru-RU" sz="1200" dirty="0" err="1" smtClean="0"/>
                        <a:t>тыс</a:t>
                      </a:r>
                      <a:r>
                        <a:rPr lang="ru-RU" sz="1200" dirty="0" smtClean="0"/>
                        <a:t> га муниципальной собственности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9158990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объектов недвижимости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помещения по 1500 </a:t>
                      </a:r>
                      <a:r>
                        <a:rPr lang="ru-RU" sz="1200" baseline="0" dirty="0" err="1" smtClean="0"/>
                        <a:t>кв.м</a:t>
                      </a:r>
                      <a:r>
                        <a:rPr lang="ru-RU" sz="1200" baseline="0" dirty="0" smtClean="0"/>
                        <a:t>. 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5599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Кадастровый номер ЗУ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45:02:010401:465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45:02:010401:464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42550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собственности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частная </a:t>
                      </a:r>
                      <a:r>
                        <a:rPr lang="ru-RU" sz="1200" dirty="0" smtClean="0"/>
                        <a:t>собственность на здания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779849"/>
                  </a:ext>
                </a:extLst>
              </a:tr>
              <a:tr h="1167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разрешенного использования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предприятия </a:t>
                      </a:r>
                      <a:r>
                        <a:rPr lang="ru-RU" sz="1200" b="0" dirty="0" smtClean="0"/>
                        <a:t>и производственные комплексы сельскохозяйственного назначения III класса с СЗЗ 300 м.</a:t>
                      </a:r>
                    </a:p>
                    <a:p>
                      <a:endParaRPr lang="ru-RU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546785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Санитарно-защитная</a:t>
                      </a:r>
                      <a:r>
                        <a:rPr lang="ru-RU" sz="1200" baseline="0" dirty="0" smtClean="0"/>
                        <a:t> зона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 ближайших жилых домов 500 м. 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11385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линия </a:t>
                      </a:r>
                      <a:r>
                        <a:rPr lang="ru-RU" sz="1200" dirty="0" smtClean="0"/>
                        <a:t>электропередач  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93788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Водоснабжение и водоотведение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скважина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521757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 природный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0564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Подъездные пути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асфальтовое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покрытие до помещения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815693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Строения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два </a:t>
                      </a:r>
                      <a:r>
                        <a:rPr lang="ru-RU" sz="1200" dirty="0" smtClean="0"/>
                        <a:t>помещения для содержания сельскохозяйственных</a:t>
                      </a:r>
                    </a:p>
                    <a:p>
                      <a:r>
                        <a:rPr lang="ru-RU" sz="1200" dirty="0" smtClean="0"/>
                        <a:t>животных</a:t>
                      </a:r>
                      <a:r>
                        <a:rPr lang="ru-RU" sz="1200" dirty="0" smtClean="0"/>
                        <a:t>, площадью </a:t>
                      </a:r>
                      <a:r>
                        <a:rPr lang="ru-RU" sz="1200" dirty="0" smtClean="0"/>
                        <a:t>1500 </a:t>
                      </a:r>
                      <a:r>
                        <a:rPr lang="ru-RU" sz="1200" dirty="0" smtClean="0"/>
                        <a:t>кв.м.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99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932" y="155266"/>
            <a:ext cx="45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Курганская область, </a:t>
            </a:r>
            <a:r>
              <a:rPr lang="ru-RU" dirty="0" smtClean="0"/>
              <a:t>Белозерский </a:t>
            </a:r>
            <a:r>
              <a:rPr lang="ru-RU" dirty="0"/>
              <a:t>район,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д. Ягодная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1863" y="188105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932" y="39847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2660" r="12657" b="11392"/>
          <a:stretch/>
        </p:blipFill>
        <p:spPr bwMode="auto">
          <a:xfrm>
            <a:off x="692497" y="1148317"/>
            <a:ext cx="4271755" cy="255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4746" r="12935" b="12347"/>
          <a:stretch/>
        </p:blipFill>
        <p:spPr bwMode="auto">
          <a:xfrm>
            <a:off x="692497" y="4169431"/>
            <a:ext cx="4271754" cy="22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73305"/>
              </p:ext>
            </p:extLst>
          </p:nvPr>
        </p:nvGraphicFramePr>
        <p:xfrm>
          <a:off x="5556735" y="155266"/>
          <a:ext cx="6314391" cy="63007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927">
                  <a:extLst>
                    <a:ext uri="{9D8B030D-6E8A-4147-A177-3AD203B41FA5}">
                      <a16:colId xmlns="" xmlns:a16="http://schemas.microsoft.com/office/drawing/2014/main" val="3808783990"/>
                    </a:ext>
                  </a:extLst>
                </a:gridCol>
                <a:gridCol w="4398464">
                  <a:extLst>
                    <a:ext uri="{9D8B030D-6E8A-4147-A177-3AD203B41FA5}">
                      <a16:colId xmlns="" xmlns:a16="http://schemas.microsoft.com/office/drawing/2014/main" val="2558250315"/>
                    </a:ext>
                  </a:extLst>
                </a:gridCol>
              </a:tblGrid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ЗУ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га. Имеется 100 га </a:t>
                      </a:r>
                      <a:r>
                        <a:rPr lang="ru-RU" sz="1200" dirty="0" err="1" smtClean="0"/>
                        <a:t>сх</a:t>
                      </a:r>
                      <a:r>
                        <a:rPr lang="ru-RU" sz="1200" dirty="0" smtClean="0"/>
                        <a:t> земель муниципальной собственности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9158990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объектов недвижимости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помещения по 900 </a:t>
                      </a:r>
                      <a:r>
                        <a:rPr lang="ru-RU" sz="1200" baseline="0" dirty="0" err="1" smtClean="0"/>
                        <a:t>кв.м</a:t>
                      </a:r>
                      <a:r>
                        <a:rPr lang="ru-RU" sz="1200" baseline="0" dirty="0" smtClean="0"/>
                        <a:t>. 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5599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Кадастровый номер ЗУ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45:02:021001:1033</a:t>
                      </a:r>
                    </a:p>
                    <a:p>
                      <a:r>
                        <a:rPr lang="ru-RU" sz="1200" dirty="0" smtClean="0"/>
                        <a:t>45:02:021001:1040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42550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собственности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частная </a:t>
                      </a:r>
                      <a:r>
                        <a:rPr lang="ru-RU" sz="1200" dirty="0" smtClean="0"/>
                        <a:t>собственность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779849"/>
                  </a:ext>
                </a:extLst>
              </a:tr>
              <a:tr h="1167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разрешенного использования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предприятия </a:t>
                      </a:r>
                      <a:r>
                        <a:rPr lang="ru-RU" sz="1200" b="0" dirty="0" smtClean="0"/>
                        <a:t>и производственные комплексы сельскохозяйственного назначения </a:t>
                      </a:r>
                      <a:r>
                        <a:rPr lang="en-US" sz="1200" b="0" dirty="0" smtClean="0"/>
                        <a:t>III </a:t>
                      </a:r>
                      <a:r>
                        <a:rPr lang="ru-RU" sz="1200" b="0" dirty="0" smtClean="0"/>
                        <a:t>класса с СЗЗ 300</a:t>
                      </a:r>
                      <a:r>
                        <a:rPr lang="ru-RU" sz="1200" b="0" baseline="0" dirty="0" smtClean="0"/>
                        <a:t> м.</a:t>
                      </a:r>
                      <a:endParaRPr lang="ru-RU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546785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Санитарно-защитная</a:t>
                      </a:r>
                      <a:r>
                        <a:rPr lang="ru-RU" sz="1200" baseline="0" dirty="0" smtClean="0"/>
                        <a:t> зона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до ближайших жилых домов 500 м.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11385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линия </a:t>
                      </a:r>
                      <a:r>
                        <a:rPr lang="ru-RU" sz="1200" dirty="0" smtClean="0"/>
                        <a:t>электропередач проходит рядом с территорией площадки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93788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Водоснабжение и водоотведение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скважина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521757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 природный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населенный пункт газифицирован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0564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Подъездные пути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асфальтированная </a:t>
                      </a:r>
                      <a:r>
                        <a:rPr lang="ru-RU" sz="1200" dirty="0" smtClean="0"/>
                        <a:t>дорога  до с. Белозерского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815693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Строения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два </a:t>
                      </a:r>
                      <a:r>
                        <a:rPr lang="ru-RU" sz="1200" dirty="0" smtClean="0"/>
                        <a:t>помещения для содержания сельскохозяйственных</a:t>
                      </a:r>
                    </a:p>
                    <a:p>
                      <a:r>
                        <a:rPr lang="ru-RU" sz="1200" dirty="0" smtClean="0"/>
                        <a:t>животных</a:t>
                      </a:r>
                      <a:r>
                        <a:rPr lang="ru-RU" sz="1200" dirty="0" smtClean="0"/>
                        <a:t>, площадью  900 кв. м.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99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932" y="155266"/>
            <a:ext cx="45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Курганская область, </a:t>
            </a:r>
            <a:r>
              <a:rPr lang="ru-RU" dirty="0" smtClean="0"/>
              <a:t>Белозерский </a:t>
            </a:r>
            <a:r>
              <a:rPr lang="ru-RU" dirty="0"/>
              <a:t>район,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Памятное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4932" y="398476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12166" r="12297" b="8346"/>
          <a:stretch/>
        </p:blipFill>
        <p:spPr bwMode="auto">
          <a:xfrm>
            <a:off x="350873" y="1127050"/>
            <a:ext cx="4486941" cy="249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12250" r="12297" b="5822"/>
          <a:stretch/>
        </p:blipFill>
        <p:spPr bwMode="auto">
          <a:xfrm>
            <a:off x="350873" y="3984765"/>
            <a:ext cx="4486941" cy="25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98040"/>
              </p:ext>
            </p:extLst>
          </p:nvPr>
        </p:nvGraphicFramePr>
        <p:xfrm>
          <a:off x="5556735" y="155266"/>
          <a:ext cx="6314391" cy="6133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927">
                  <a:extLst>
                    <a:ext uri="{9D8B030D-6E8A-4147-A177-3AD203B41FA5}">
                      <a16:colId xmlns="" xmlns:a16="http://schemas.microsoft.com/office/drawing/2014/main" val="3808783990"/>
                    </a:ext>
                  </a:extLst>
                </a:gridCol>
                <a:gridCol w="4398464">
                  <a:extLst>
                    <a:ext uri="{9D8B030D-6E8A-4147-A177-3AD203B41FA5}">
                      <a16:colId xmlns="" xmlns:a16="http://schemas.microsoft.com/office/drawing/2014/main" val="2558250315"/>
                    </a:ext>
                  </a:extLst>
                </a:gridCol>
              </a:tblGrid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ЗУ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1246 га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9158990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объектов недвижимости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ферма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5599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Кадастровый номер ЗУ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45:02:000000:1302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42550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собственности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779849"/>
                  </a:ext>
                </a:extLst>
              </a:tr>
              <a:tr h="1167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разрешенного использования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для сельскохозяйственного использования</a:t>
                      </a:r>
                    </a:p>
                    <a:p>
                      <a:endParaRPr lang="ru-RU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546785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Санитарно-защитная</a:t>
                      </a:r>
                      <a:r>
                        <a:rPr lang="ru-RU" sz="1200" baseline="0" dirty="0" smtClean="0"/>
                        <a:t> зона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до ближайших жилых домов 1 км.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11385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линия </a:t>
                      </a:r>
                      <a:r>
                        <a:rPr lang="ru-RU" sz="1200" dirty="0" smtClean="0"/>
                        <a:t>электропередач проходит рядом с территорией площадки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93788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Водоснабжение и водоотведение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скважина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521757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 природный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0564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Подъездные пути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асфальтированная дорога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815693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Строения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помещение для содержания сельскохозяйственных</a:t>
                      </a:r>
                    </a:p>
                    <a:p>
                      <a:r>
                        <a:rPr lang="ru-RU" sz="1200" dirty="0" smtClean="0"/>
                        <a:t>животных, площадью  ___ кв. м.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99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932" y="155266"/>
            <a:ext cx="45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Курганская область, </a:t>
            </a:r>
            <a:r>
              <a:rPr lang="ru-RU" dirty="0" smtClean="0"/>
              <a:t>Белозерский </a:t>
            </a:r>
            <a:r>
              <a:rPr lang="ru-RU" dirty="0"/>
              <a:t>район,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Пьянково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1863" y="1881051"/>
            <a:ext cx="17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площадки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8857" t="26653" r="-37" b="10421"/>
          <a:stretch/>
        </p:blipFill>
        <p:spPr bwMode="auto">
          <a:xfrm>
            <a:off x="599369" y="975589"/>
            <a:ext cx="4268423" cy="2671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26131" t="25050" r="1085" b="11623"/>
          <a:stretch/>
        </p:blipFill>
        <p:spPr bwMode="auto">
          <a:xfrm>
            <a:off x="599368" y="3811614"/>
            <a:ext cx="4268423" cy="255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87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76263"/>
              </p:ext>
            </p:extLst>
          </p:nvPr>
        </p:nvGraphicFramePr>
        <p:xfrm>
          <a:off x="5556735" y="155266"/>
          <a:ext cx="6314391" cy="64424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5927">
                  <a:extLst>
                    <a:ext uri="{9D8B030D-6E8A-4147-A177-3AD203B41FA5}">
                      <a16:colId xmlns="" xmlns:a16="http://schemas.microsoft.com/office/drawing/2014/main" val="3808783990"/>
                    </a:ext>
                  </a:extLst>
                </a:gridCol>
                <a:gridCol w="4398464">
                  <a:extLst>
                    <a:ext uri="{9D8B030D-6E8A-4147-A177-3AD203B41FA5}">
                      <a16:colId xmlns="" xmlns:a16="http://schemas.microsoft.com/office/drawing/2014/main" val="2558250315"/>
                    </a:ext>
                  </a:extLst>
                </a:gridCol>
              </a:tblGrid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Площадь ЗУ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1,7 га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9158990"/>
                  </a:ext>
                </a:extLst>
              </a:tr>
              <a:tr h="4585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объектов недвижимости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здание коровника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055999"/>
                  </a:ext>
                </a:extLst>
              </a:tr>
              <a:tr h="59893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Кадастровый номер ЗУ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45:02:060301:825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425503"/>
                  </a:ext>
                </a:extLst>
              </a:tr>
              <a:tr h="275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собственности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частная собственность на здания (земельный</a:t>
                      </a:r>
                      <a:r>
                        <a:rPr lang="ru-RU" sz="1200" baseline="0" dirty="0" smtClean="0"/>
                        <a:t> участок в аренде)</a:t>
                      </a:r>
                      <a:r>
                        <a:rPr lang="ru-RU" sz="1200" dirty="0" smtClean="0"/>
                        <a:t> 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2779849"/>
                  </a:ext>
                </a:extLst>
              </a:tr>
              <a:tr h="11673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Вид разрешенного использования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предприятия и производственные комплексы сельскохозяйственного назначения IV класса с СЗЗ 100м</a:t>
                      </a:r>
                      <a:endParaRPr lang="ru-RU" sz="12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4546785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Санитарно-защитная</a:t>
                      </a:r>
                      <a:r>
                        <a:rPr lang="ru-RU" sz="1200" baseline="0" dirty="0" smtClean="0"/>
                        <a:t> зона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расстояние до ближайших жилых домов 480 м.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3011385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линия </a:t>
                      </a:r>
                      <a:r>
                        <a:rPr lang="ru-RU" sz="1200" dirty="0" smtClean="0"/>
                        <a:t>электропередач проходит рядом с территорией площадки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93788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Водоснабжение и водоотведение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скважина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521757"/>
                  </a:ext>
                </a:extLst>
              </a:tr>
              <a:tr h="4071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Газ природный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населенный пункт газифицирован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805646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Подъездные пути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асфальтированная дорога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7815693"/>
                  </a:ext>
                </a:extLst>
              </a:tr>
              <a:tr h="5637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Строения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помещение для содержания сельскохозяйственных</a:t>
                      </a:r>
                    </a:p>
                    <a:p>
                      <a:r>
                        <a:rPr lang="ru-RU" sz="1200" dirty="0" smtClean="0"/>
                        <a:t> животных, площадью  1467,8 кв. 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995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932" y="155266"/>
            <a:ext cx="450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Курганская область, </a:t>
            </a:r>
            <a:r>
              <a:rPr lang="ru-RU" dirty="0" smtClean="0"/>
              <a:t>Белозерский </a:t>
            </a:r>
            <a:r>
              <a:rPr lang="ru-RU" dirty="0"/>
              <a:t>район,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smtClean="0"/>
              <a:t>Нижнетобольное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1863" y="1881051"/>
            <a:ext cx="17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площадки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7574" t="34068" r="764" b="16433"/>
          <a:stretch/>
        </p:blipFill>
        <p:spPr bwMode="auto">
          <a:xfrm>
            <a:off x="560341" y="3716144"/>
            <a:ext cx="4298502" cy="2365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26452" t="32665" r="-37" b="12425"/>
          <a:stretch/>
        </p:blipFill>
        <p:spPr bwMode="auto">
          <a:xfrm>
            <a:off x="575887" y="801597"/>
            <a:ext cx="4371975" cy="260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473</Words>
  <Application>Microsoft Office PowerPoint</Application>
  <PresentationFormat>Произвольный</PresentationFormat>
  <Paragraphs>125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user003</dc:creator>
  <cp:lastModifiedBy>Arm-b</cp:lastModifiedBy>
  <cp:revision>15</cp:revision>
  <cp:lastPrinted>2020-02-27T09:32:02Z</cp:lastPrinted>
  <dcterms:created xsi:type="dcterms:W3CDTF">2020-02-26T11:47:37Z</dcterms:created>
  <dcterms:modified xsi:type="dcterms:W3CDTF">2020-02-27T12:11:42Z</dcterms:modified>
</cp:coreProperties>
</file>